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2"/>
    <p:sldMasterId id="2147483669" r:id="rId3"/>
  </p:sldMasterIdLst>
  <p:notesMasterIdLst>
    <p:notesMasterId r:id="rId36"/>
  </p:notesMasterIdLst>
  <p:sldIdLst>
    <p:sldId id="256" r:id="rId4"/>
    <p:sldId id="257" r:id="rId5"/>
    <p:sldId id="258" r:id="rId6"/>
    <p:sldId id="259" r:id="rId7"/>
    <p:sldId id="260" r:id="rId8"/>
    <p:sldId id="261" r:id="rId9"/>
    <p:sldId id="263" r:id="rId10"/>
    <p:sldId id="329" r:id="rId11"/>
    <p:sldId id="265" r:id="rId12"/>
    <p:sldId id="266" r:id="rId13"/>
    <p:sldId id="267" r:id="rId14"/>
    <p:sldId id="324" r:id="rId15"/>
    <p:sldId id="325" r:id="rId16"/>
    <p:sldId id="269" r:id="rId17"/>
    <p:sldId id="271" r:id="rId18"/>
    <p:sldId id="272" r:id="rId19"/>
    <p:sldId id="273" r:id="rId20"/>
    <p:sldId id="274" r:id="rId21"/>
    <p:sldId id="275" r:id="rId22"/>
    <p:sldId id="276" r:id="rId23"/>
    <p:sldId id="277" r:id="rId24"/>
    <p:sldId id="278" r:id="rId25"/>
    <p:sldId id="279" r:id="rId26"/>
    <p:sldId id="280" r:id="rId27"/>
    <p:sldId id="327" r:id="rId28"/>
    <p:sldId id="328" r:id="rId29"/>
    <p:sldId id="283" r:id="rId30"/>
    <p:sldId id="262" r:id="rId31"/>
    <p:sldId id="284" r:id="rId32"/>
    <p:sldId id="285" r:id="rId33"/>
    <p:sldId id="281" r:id="rId34"/>
    <p:sldId id="282" r:id="rId35"/>
  </p:sldIdLst>
  <p:sldSz cx="12192000" cy="6858000"/>
  <p:notesSz cx="6858000" cy="9144000"/>
  <p:embeddedFontLst>
    <p:embeddedFont>
      <p:font typeface="Bad Script" panose="020B0604020202020204" charset="0"/>
      <p:regular r:id="rId37"/>
    </p:embeddedFont>
    <p:embeddedFont>
      <p:font typeface="Calibri" panose="020F0502020204030204" pitchFamily="34" charset="0"/>
      <p:regular r:id="rId38"/>
      <p:bold r:id="rId39"/>
      <p:italic r:id="rId40"/>
      <p:boldItalic r:id="rId41"/>
    </p:embeddedFont>
    <p:embeddedFont>
      <p:font typeface="Helvetica Neue" panose="020B0604020202020204" charset="0"/>
      <p:regular r:id="rId42"/>
      <p:bold r:id="rId43"/>
      <p:italic r:id="rId44"/>
      <p:boldItalic r:id="rId45"/>
    </p:embeddedFont>
    <p:embeddedFont>
      <p:font typeface="Helvetica Neue Light" panose="020B0604020202020204" charset="0"/>
      <p:regular r:id="rId46"/>
      <p:bold r:id="rId47"/>
      <p:italic r:id="rId48"/>
      <p:boldItalic r:id="rId49"/>
    </p:embeddedFont>
    <p:embeddedFont>
      <p:font typeface="Merriweather Sans" pitchFamily="2" charset="0"/>
      <p:regular r:id="rId50"/>
      <p:bold r:id="rId51"/>
      <p:italic r:id="rId52"/>
      <p:boldItalic r:id="rId53"/>
    </p:embeddedFont>
    <p:embeddedFont>
      <p:font typeface="Trebuchet MS" panose="020B0603020202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id="{32728A84-C2BF-4009-B047-6D7214C59BB4}">
          <p14:sldIdLst>
            <p14:sldId id="256"/>
            <p14:sldId id="257"/>
            <p14:sldId id="258"/>
            <p14:sldId id="259"/>
            <p14:sldId id="260"/>
            <p14:sldId id="261"/>
            <p14:sldId id="263"/>
            <p14:sldId id="329"/>
            <p14:sldId id="265"/>
            <p14:sldId id="266"/>
            <p14:sldId id="267"/>
            <p14:sldId id="324"/>
            <p14:sldId id="325"/>
            <p14:sldId id="269"/>
            <p14:sldId id="271"/>
            <p14:sldId id="272"/>
            <p14:sldId id="273"/>
            <p14:sldId id="274"/>
            <p14:sldId id="275"/>
            <p14:sldId id="276"/>
            <p14:sldId id="277"/>
            <p14:sldId id="278"/>
            <p14:sldId id="279"/>
            <p14:sldId id="280"/>
            <p14:sldId id="327"/>
          </p14:sldIdLst>
        </p14:section>
        <p14:section name="Appendix" id="{9C7D3E14-47D6-40A3-83E8-CF0F4FC01A8A}">
          <p14:sldIdLst>
            <p14:sldId id="328"/>
            <p14:sldId id="283"/>
            <p14:sldId id="262"/>
            <p14:sldId id="284"/>
            <p14:sldId id="285"/>
            <p14:sldId id="281"/>
            <p14:sldId id="282"/>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inKAi69wZyHj5MOEcj5DJKxVR/O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9CEBCF-D2EB-6943-26BB-251B016CCC57}" name="Dingying Zhang" initials="DZ" userId="4241e8b45f1624f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535"/>
    <a:srgbClr val="EC7016"/>
    <a:srgbClr val="E3941F"/>
    <a:srgbClr val="E47302"/>
    <a:srgbClr val="F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EA067-BA48-4317-A78B-FEFAA45854B3}" v="4" dt="2022-07-10T18:10:31.395"/>
  </p1510:revLst>
</p1510:revInfo>
</file>

<file path=ppt/tableStyles.xml><?xml version="1.0" encoding="utf-8"?>
<a:tblStyleLst xmlns:a="http://schemas.openxmlformats.org/drawingml/2006/main" def="{06D782BC-CE66-430D-9740-C9FE78FADB4C}">
  <a:tblStyle styleId="{06D782BC-CE66-430D-9740-C9FE78FADB4C}"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CECE7"/>
          </a:solidFill>
        </a:fill>
      </a:tcStyle>
    </a:wholeTbl>
    <a:band1H>
      <a:tcTxStyle/>
      <a:tcStyle>
        <a:tcBdr/>
        <a:fill>
          <a:solidFill>
            <a:srgbClr val="F8D6CC"/>
          </a:solidFill>
        </a:fill>
      </a:tcStyle>
    </a:band1H>
    <a:band2H>
      <a:tcTxStyle/>
      <a:tcStyle>
        <a:tcBdr/>
      </a:tcStyle>
    </a:band2H>
    <a:band1V>
      <a:tcTxStyle/>
      <a:tcStyle>
        <a:tcBdr/>
        <a:fill>
          <a:solidFill>
            <a:srgbClr val="F8D6CC"/>
          </a:solidFill>
        </a:fill>
      </a:tcStyle>
    </a:band1V>
    <a:band2V>
      <a:tcTxStyle/>
      <a:tcStyle>
        <a:tcBdr/>
      </a:tcStyle>
    </a:band2V>
    <a:lastCol>
      <a:tcTxStyle b="on" i="off">
        <a:font>
          <a:latin typeface="Calibri"/>
          <a:ea typeface="Calibri"/>
          <a:cs typeface="Calibri"/>
        </a:font>
        <a:srgbClr val="FFFFFF"/>
      </a:tcTxStyle>
      <a:tcStyle>
        <a:tcBdr/>
        <a:fill>
          <a:solidFill>
            <a:srgbClr val="ED7D31"/>
          </a:solidFill>
        </a:fill>
      </a:tcStyle>
    </a:lastCol>
    <a:firstCol>
      <a:tcTxStyle b="on" i="off">
        <a:font>
          <a:latin typeface="Calibri"/>
          <a:ea typeface="Calibri"/>
          <a:cs typeface="Calibri"/>
        </a:font>
        <a:srgbClr val="FFFFFF"/>
      </a:tcTxStyle>
      <a:tcStyle>
        <a:tcBdr/>
        <a:fill>
          <a:solidFill>
            <a:srgbClr val="ED7D3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D7D3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D7D3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4" autoAdjust="0"/>
    <p:restoredTop sz="94660"/>
  </p:normalViewPr>
  <p:slideViewPr>
    <p:cSldViewPr snapToGrid="0">
      <p:cViewPr varScale="1">
        <p:scale>
          <a:sx n="84" d="100"/>
          <a:sy n="84" d="100"/>
        </p:scale>
        <p:origin x="50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66" Type="http://schemas.microsoft.com/office/2018/10/relationships/authors" Target="authors.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59" Type="http://customschemas.google.com/relationships/presentationmetadata" Target="metadata"/><Relationship Id="rId20" Type="http://schemas.openxmlformats.org/officeDocument/2006/relationships/slide" Target="slides/slide17.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gying Zhang" userId="4241e8b45f1624f7" providerId="LiveId" clId="{163EA067-BA48-4317-A78B-FEFAA45854B3}"/>
    <pc:docChg chg="delSld modSld modSection">
      <pc:chgData name="Dingying Zhang" userId="4241e8b45f1624f7" providerId="LiveId" clId="{163EA067-BA48-4317-A78B-FEFAA45854B3}" dt="2022-07-10T18:10:51.700" v="4" actId="47"/>
      <pc:docMkLst>
        <pc:docMk/>
      </pc:docMkLst>
      <pc:sldChg chg="modTransition">
        <pc:chgData name="Dingying Zhang" userId="4241e8b45f1624f7" providerId="LiveId" clId="{163EA067-BA48-4317-A78B-FEFAA45854B3}" dt="2022-07-10T18:10:31.395" v="3"/>
        <pc:sldMkLst>
          <pc:docMk/>
          <pc:sldMk cId="0" sldId="256"/>
        </pc:sldMkLst>
      </pc:sldChg>
      <pc:sldChg chg="modTransition">
        <pc:chgData name="Dingying Zhang" userId="4241e8b45f1624f7" providerId="LiveId" clId="{163EA067-BA48-4317-A78B-FEFAA45854B3}" dt="2022-07-10T18:10:31.395" v="3"/>
        <pc:sldMkLst>
          <pc:docMk/>
          <pc:sldMk cId="0" sldId="257"/>
        </pc:sldMkLst>
      </pc:sldChg>
      <pc:sldChg chg="modTransition">
        <pc:chgData name="Dingying Zhang" userId="4241e8b45f1624f7" providerId="LiveId" clId="{163EA067-BA48-4317-A78B-FEFAA45854B3}" dt="2022-07-10T18:10:31.395" v="3"/>
        <pc:sldMkLst>
          <pc:docMk/>
          <pc:sldMk cId="0" sldId="258"/>
        </pc:sldMkLst>
      </pc:sldChg>
      <pc:sldChg chg="modTransition">
        <pc:chgData name="Dingying Zhang" userId="4241e8b45f1624f7" providerId="LiveId" clId="{163EA067-BA48-4317-A78B-FEFAA45854B3}" dt="2022-07-10T18:10:31.395" v="3"/>
        <pc:sldMkLst>
          <pc:docMk/>
          <pc:sldMk cId="0" sldId="259"/>
        </pc:sldMkLst>
      </pc:sldChg>
      <pc:sldChg chg="modTransition">
        <pc:chgData name="Dingying Zhang" userId="4241e8b45f1624f7" providerId="LiveId" clId="{163EA067-BA48-4317-A78B-FEFAA45854B3}" dt="2022-07-10T18:10:31.395" v="3"/>
        <pc:sldMkLst>
          <pc:docMk/>
          <pc:sldMk cId="0" sldId="260"/>
        </pc:sldMkLst>
      </pc:sldChg>
      <pc:sldChg chg="modTransition">
        <pc:chgData name="Dingying Zhang" userId="4241e8b45f1624f7" providerId="LiveId" clId="{163EA067-BA48-4317-A78B-FEFAA45854B3}" dt="2022-07-10T18:10:31.395" v="3"/>
        <pc:sldMkLst>
          <pc:docMk/>
          <pc:sldMk cId="0" sldId="261"/>
        </pc:sldMkLst>
      </pc:sldChg>
      <pc:sldChg chg="modTransition">
        <pc:chgData name="Dingying Zhang" userId="4241e8b45f1624f7" providerId="LiveId" clId="{163EA067-BA48-4317-A78B-FEFAA45854B3}" dt="2022-07-10T18:10:31.395" v="3"/>
        <pc:sldMkLst>
          <pc:docMk/>
          <pc:sldMk cId="0" sldId="262"/>
        </pc:sldMkLst>
      </pc:sldChg>
      <pc:sldChg chg="modTransition">
        <pc:chgData name="Dingying Zhang" userId="4241e8b45f1624f7" providerId="LiveId" clId="{163EA067-BA48-4317-A78B-FEFAA45854B3}" dt="2022-07-10T18:10:31.395" v="3"/>
        <pc:sldMkLst>
          <pc:docMk/>
          <pc:sldMk cId="0" sldId="263"/>
        </pc:sldMkLst>
      </pc:sldChg>
      <pc:sldChg chg="modTransition">
        <pc:chgData name="Dingying Zhang" userId="4241e8b45f1624f7" providerId="LiveId" clId="{163EA067-BA48-4317-A78B-FEFAA45854B3}" dt="2022-07-10T18:10:31.395" v="3"/>
        <pc:sldMkLst>
          <pc:docMk/>
          <pc:sldMk cId="0" sldId="265"/>
        </pc:sldMkLst>
      </pc:sldChg>
      <pc:sldChg chg="modTransition">
        <pc:chgData name="Dingying Zhang" userId="4241e8b45f1624f7" providerId="LiveId" clId="{163EA067-BA48-4317-A78B-FEFAA45854B3}" dt="2022-07-10T18:10:31.395" v="3"/>
        <pc:sldMkLst>
          <pc:docMk/>
          <pc:sldMk cId="0" sldId="266"/>
        </pc:sldMkLst>
      </pc:sldChg>
      <pc:sldChg chg="modTransition">
        <pc:chgData name="Dingying Zhang" userId="4241e8b45f1624f7" providerId="LiveId" clId="{163EA067-BA48-4317-A78B-FEFAA45854B3}" dt="2022-07-10T18:10:31.395" v="3"/>
        <pc:sldMkLst>
          <pc:docMk/>
          <pc:sldMk cId="0" sldId="267"/>
        </pc:sldMkLst>
      </pc:sldChg>
      <pc:sldChg chg="modTransition">
        <pc:chgData name="Dingying Zhang" userId="4241e8b45f1624f7" providerId="LiveId" clId="{163EA067-BA48-4317-A78B-FEFAA45854B3}" dt="2022-07-10T18:10:31.395" v="3"/>
        <pc:sldMkLst>
          <pc:docMk/>
          <pc:sldMk cId="0" sldId="269"/>
        </pc:sldMkLst>
      </pc:sldChg>
      <pc:sldChg chg="modTransition">
        <pc:chgData name="Dingying Zhang" userId="4241e8b45f1624f7" providerId="LiveId" clId="{163EA067-BA48-4317-A78B-FEFAA45854B3}" dt="2022-07-10T18:10:31.395" v="3"/>
        <pc:sldMkLst>
          <pc:docMk/>
          <pc:sldMk cId="0" sldId="271"/>
        </pc:sldMkLst>
      </pc:sldChg>
      <pc:sldChg chg="modTransition">
        <pc:chgData name="Dingying Zhang" userId="4241e8b45f1624f7" providerId="LiveId" clId="{163EA067-BA48-4317-A78B-FEFAA45854B3}" dt="2022-07-10T18:10:31.395" v="3"/>
        <pc:sldMkLst>
          <pc:docMk/>
          <pc:sldMk cId="0" sldId="272"/>
        </pc:sldMkLst>
      </pc:sldChg>
      <pc:sldChg chg="modTransition">
        <pc:chgData name="Dingying Zhang" userId="4241e8b45f1624f7" providerId="LiveId" clId="{163EA067-BA48-4317-A78B-FEFAA45854B3}" dt="2022-07-10T18:10:31.395" v="3"/>
        <pc:sldMkLst>
          <pc:docMk/>
          <pc:sldMk cId="0" sldId="273"/>
        </pc:sldMkLst>
      </pc:sldChg>
      <pc:sldChg chg="modTransition">
        <pc:chgData name="Dingying Zhang" userId="4241e8b45f1624f7" providerId="LiveId" clId="{163EA067-BA48-4317-A78B-FEFAA45854B3}" dt="2022-07-10T18:10:31.395" v="3"/>
        <pc:sldMkLst>
          <pc:docMk/>
          <pc:sldMk cId="0" sldId="274"/>
        </pc:sldMkLst>
      </pc:sldChg>
      <pc:sldChg chg="modTransition">
        <pc:chgData name="Dingying Zhang" userId="4241e8b45f1624f7" providerId="LiveId" clId="{163EA067-BA48-4317-A78B-FEFAA45854B3}" dt="2022-07-10T18:10:31.395" v="3"/>
        <pc:sldMkLst>
          <pc:docMk/>
          <pc:sldMk cId="0" sldId="275"/>
        </pc:sldMkLst>
      </pc:sldChg>
      <pc:sldChg chg="modTransition">
        <pc:chgData name="Dingying Zhang" userId="4241e8b45f1624f7" providerId="LiveId" clId="{163EA067-BA48-4317-A78B-FEFAA45854B3}" dt="2022-07-10T18:10:31.395" v="3"/>
        <pc:sldMkLst>
          <pc:docMk/>
          <pc:sldMk cId="0" sldId="276"/>
        </pc:sldMkLst>
      </pc:sldChg>
      <pc:sldChg chg="modTransition">
        <pc:chgData name="Dingying Zhang" userId="4241e8b45f1624f7" providerId="LiveId" clId="{163EA067-BA48-4317-A78B-FEFAA45854B3}" dt="2022-07-10T18:10:31.395" v="3"/>
        <pc:sldMkLst>
          <pc:docMk/>
          <pc:sldMk cId="0" sldId="277"/>
        </pc:sldMkLst>
      </pc:sldChg>
      <pc:sldChg chg="modTransition">
        <pc:chgData name="Dingying Zhang" userId="4241e8b45f1624f7" providerId="LiveId" clId="{163EA067-BA48-4317-A78B-FEFAA45854B3}" dt="2022-07-10T18:10:31.395" v="3"/>
        <pc:sldMkLst>
          <pc:docMk/>
          <pc:sldMk cId="0" sldId="278"/>
        </pc:sldMkLst>
      </pc:sldChg>
      <pc:sldChg chg="modTransition">
        <pc:chgData name="Dingying Zhang" userId="4241e8b45f1624f7" providerId="LiveId" clId="{163EA067-BA48-4317-A78B-FEFAA45854B3}" dt="2022-07-10T18:10:31.395" v="3"/>
        <pc:sldMkLst>
          <pc:docMk/>
          <pc:sldMk cId="0" sldId="279"/>
        </pc:sldMkLst>
      </pc:sldChg>
      <pc:sldChg chg="modTransition">
        <pc:chgData name="Dingying Zhang" userId="4241e8b45f1624f7" providerId="LiveId" clId="{163EA067-BA48-4317-A78B-FEFAA45854B3}" dt="2022-07-10T18:10:31.395" v="3"/>
        <pc:sldMkLst>
          <pc:docMk/>
          <pc:sldMk cId="0" sldId="280"/>
        </pc:sldMkLst>
      </pc:sldChg>
      <pc:sldChg chg="modTransition">
        <pc:chgData name="Dingying Zhang" userId="4241e8b45f1624f7" providerId="LiveId" clId="{163EA067-BA48-4317-A78B-FEFAA45854B3}" dt="2022-07-10T18:10:31.395" v="3"/>
        <pc:sldMkLst>
          <pc:docMk/>
          <pc:sldMk cId="0" sldId="281"/>
        </pc:sldMkLst>
      </pc:sldChg>
      <pc:sldChg chg="modTransition">
        <pc:chgData name="Dingying Zhang" userId="4241e8b45f1624f7" providerId="LiveId" clId="{163EA067-BA48-4317-A78B-FEFAA45854B3}" dt="2022-07-10T18:10:31.395" v="3"/>
        <pc:sldMkLst>
          <pc:docMk/>
          <pc:sldMk cId="0" sldId="282"/>
        </pc:sldMkLst>
      </pc:sldChg>
      <pc:sldChg chg="modTransition">
        <pc:chgData name="Dingying Zhang" userId="4241e8b45f1624f7" providerId="LiveId" clId="{163EA067-BA48-4317-A78B-FEFAA45854B3}" dt="2022-07-10T18:10:31.395" v="3"/>
        <pc:sldMkLst>
          <pc:docMk/>
          <pc:sldMk cId="0" sldId="283"/>
        </pc:sldMkLst>
      </pc:sldChg>
      <pc:sldChg chg="modTransition">
        <pc:chgData name="Dingying Zhang" userId="4241e8b45f1624f7" providerId="LiveId" clId="{163EA067-BA48-4317-A78B-FEFAA45854B3}" dt="2022-07-10T18:10:31.395" v="3"/>
        <pc:sldMkLst>
          <pc:docMk/>
          <pc:sldMk cId="0" sldId="284"/>
        </pc:sldMkLst>
      </pc:sldChg>
      <pc:sldChg chg="modTransition">
        <pc:chgData name="Dingying Zhang" userId="4241e8b45f1624f7" providerId="LiveId" clId="{163EA067-BA48-4317-A78B-FEFAA45854B3}" dt="2022-07-10T18:10:31.395" v="3"/>
        <pc:sldMkLst>
          <pc:docMk/>
          <pc:sldMk cId="0" sldId="285"/>
        </pc:sldMkLst>
      </pc:sldChg>
      <pc:sldChg chg="modTransition">
        <pc:chgData name="Dingying Zhang" userId="4241e8b45f1624f7" providerId="LiveId" clId="{163EA067-BA48-4317-A78B-FEFAA45854B3}" dt="2022-07-10T18:10:31.395" v="3"/>
        <pc:sldMkLst>
          <pc:docMk/>
          <pc:sldMk cId="0" sldId="324"/>
        </pc:sldMkLst>
      </pc:sldChg>
      <pc:sldChg chg="modTransition">
        <pc:chgData name="Dingying Zhang" userId="4241e8b45f1624f7" providerId="LiveId" clId="{163EA067-BA48-4317-A78B-FEFAA45854B3}" dt="2022-07-10T18:10:31.395" v="3"/>
        <pc:sldMkLst>
          <pc:docMk/>
          <pc:sldMk cId="4255944120" sldId="325"/>
        </pc:sldMkLst>
      </pc:sldChg>
      <pc:sldChg chg="modTransition">
        <pc:chgData name="Dingying Zhang" userId="4241e8b45f1624f7" providerId="LiveId" clId="{163EA067-BA48-4317-A78B-FEFAA45854B3}" dt="2022-07-10T18:10:31.395" v="3"/>
        <pc:sldMkLst>
          <pc:docMk/>
          <pc:sldMk cId="908618850" sldId="327"/>
        </pc:sldMkLst>
      </pc:sldChg>
      <pc:sldChg chg="modTransition">
        <pc:chgData name="Dingying Zhang" userId="4241e8b45f1624f7" providerId="LiveId" clId="{163EA067-BA48-4317-A78B-FEFAA45854B3}" dt="2022-07-10T18:10:31.395" v="3"/>
        <pc:sldMkLst>
          <pc:docMk/>
          <pc:sldMk cId="1335516853" sldId="328"/>
        </pc:sldMkLst>
      </pc:sldChg>
      <pc:sldChg chg="modTransition">
        <pc:chgData name="Dingying Zhang" userId="4241e8b45f1624f7" providerId="LiveId" clId="{163EA067-BA48-4317-A78B-FEFAA45854B3}" dt="2022-07-10T18:10:31.395" v="3"/>
        <pc:sldMkLst>
          <pc:docMk/>
          <pc:sldMk cId="438548049" sldId="329"/>
        </pc:sldMkLst>
      </pc:sldChg>
      <pc:sldChg chg="del modTransition">
        <pc:chgData name="Dingying Zhang" userId="4241e8b45f1624f7" providerId="LiveId" clId="{163EA067-BA48-4317-A78B-FEFAA45854B3}" dt="2022-07-10T18:10:51.700" v="4" actId="47"/>
        <pc:sldMkLst>
          <pc:docMk/>
          <pc:sldMk cId="2853836507" sldId="33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B2F8B7-490F-480D-A732-0ECE4E9BCCF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940A4013-543D-4E24-8427-BF1CBD3C034B}">
      <dgm:prSet phldrT="[Text]"/>
      <dgm:spPr>
        <a:solidFill>
          <a:schemeClr val="tx1">
            <a:lumMod val="65000"/>
            <a:lumOff val="35000"/>
          </a:schemeClr>
        </a:solidFill>
      </dgm:spPr>
      <dgm:t>
        <a:bodyPr/>
        <a:lstStyle/>
        <a:p>
          <a:r>
            <a:rPr lang="en-US" dirty="0">
              <a:latin typeface="+mn-lt"/>
            </a:rPr>
            <a:t>Number of Reviews (N)</a:t>
          </a:r>
        </a:p>
      </dgm:t>
    </dgm:pt>
    <dgm:pt modelId="{9E9598C6-9F13-42D4-ACD8-A545B556198A}" type="parTrans" cxnId="{3FB0FC93-FD7F-4948-923D-39AC78706209}">
      <dgm:prSet/>
      <dgm:spPr/>
      <dgm:t>
        <a:bodyPr/>
        <a:lstStyle/>
        <a:p>
          <a:endParaRPr lang="en-US"/>
        </a:p>
      </dgm:t>
    </dgm:pt>
    <dgm:pt modelId="{D488B3FE-898C-4C90-9272-CA38AA969AB4}" type="sibTrans" cxnId="{3FB0FC93-FD7F-4948-923D-39AC78706209}">
      <dgm:prSet/>
      <dgm:spPr/>
      <dgm:t>
        <a:bodyPr/>
        <a:lstStyle/>
        <a:p>
          <a:endParaRPr lang="en-US"/>
        </a:p>
      </dgm:t>
    </dgm:pt>
    <dgm:pt modelId="{85D0133B-7F7F-4793-BE62-A3B7535A375B}">
      <dgm:prSet phldrT="[Text]"/>
      <dgm:spPr>
        <a:solidFill>
          <a:schemeClr val="bg2">
            <a:lumMod val="75000"/>
          </a:schemeClr>
        </a:solidFill>
      </dgm:spPr>
      <dgm:t>
        <a:bodyPr/>
        <a:lstStyle/>
        <a:p>
          <a:r>
            <a:rPr lang="en-US" dirty="0">
              <a:latin typeface="+mn-lt"/>
            </a:rPr>
            <a:t>N &gt; 10</a:t>
          </a:r>
        </a:p>
      </dgm:t>
    </dgm:pt>
    <dgm:pt modelId="{2F3CC809-1DA3-46FD-8E4A-2BA81795AD09}" type="parTrans" cxnId="{AAFD98C4-C2C3-4BE4-824A-3DBD22F03A56}">
      <dgm:prSet/>
      <dgm:spPr>
        <a:ln>
          <a:solidFill>
            <a:schemeClr val="tx1">
              <a:lumMod val="65000"/>
              <a:lumOff val="35000"/>
            </a:schemeClr>
          </a:solidFill>
        </a:ln>
      </dgm:spPr>
      <dgm:t>
        <a:bodyPr/>
        <a:lstStyle/>
        <a:p>
          <a:endParaRPr lang="en-US">
            <a:latin typeface="+mn-lt"/>
          </a:endParaRPr>
        </a:p>
      </dgm:t>
    </dgm:pt>
    <dgm:pt modelId="{CE464DBE-A7DF-4BC7-A10D-78501E2CCD32}" type="sibTrans" cxnId="{AAFD98C4-C2C3-4BE4-824A-3DBD22F03A56}">
      <dgm:prSet/>
      <dgm:spPr/>
      <dgm:t>
        <a:bodyPr/>
        <a:lstStyle/>
        <a:p>
          <a:endParaRPr lang="en-US"/>
        </a:p>
      </dgm:t>
    </dgm:pt>
    <dgm:pt modelId="{5AAE0930-7FD2-4F74-8FBC-9C4D7649600A}">
      <dgm:prSet phldrT="[Text]"/>
      <dgm:spPr>
        <a:solidFill>
          <a:schemeClr val="bg2">
            <a:lumMod val="75000"/>
          </a:schemeClr>
        </a:solidFill>
      </dgm:spPr>
      <dgm:t>
        <a:bodyPr/>
        <a:lstStyle/>
        <a:p>
          <a:pPr>
            <a:buClr>
              <a:schemeClr val="dk1"/>
            </a:buClr>
            <a:buSzPts val="1100"/>
            <a:buFont typeface="Arial"/>
            <a:buNone/>
          </a:pPr>
          <a:r>
            <a:rPr lang="en-US" dirty="0">
              <a:solidFill>
                <a:schemeClr val="bg1"/>
              </a:solidFill>
              <a:latin typeface="+mn-lt"/>
              <a:ea typeface="Calibri"/>
              <a:cs typeface="Calibri"/>
              <a:sym typeface="Calibri"/>
            </a:rPr>
            <a:t>Calculate the proportion of review counts of distinct stars</a:t>
          </a:r>
          <a:endParaRPr lang="en-US" dirty="0">
            <a:solidFill>
              <a:schemeClr val="bg1"/>
            </a:solidFill>
            <a:latin typeface="+mn-lt"/>
          </a:endParaRPr>
        </a:p>
      </dgm:t>
    </dgm:pt>
    <dgm:pt modelId="{88EAA031-AEB2-4DC8-B2C0-9EB8C12BD51E}" type="parTrans" cxnId="{7452D740-567E-4284-96A2-D766D10B5505}">
      <dgm:prSet/>
      <dgm:spPr>
        <a:solidFill>
          <a:srgbClr val="EC7016"/>
        </a:solidFill>
        <a:ln>
          <a:solidFill>
            <a:schemeClr val="tx1">
              <a:lumMod val="65000"/>
              <a:lumOff val="35000"/>
            </a:schemeClr>
          </a:solidFill>
        </a:ln>
      </dgm:spPr>
      <dgm:t>
        <a:bodyPr/>
        <a:lstStyle/>
        <a:p>
          <a:endParaRPr lang="en-US">
            <a:latin typeface="+mn-lt"/>
          </a:endParaRPr>
        </a:p>
      </dgm:t>
    </dgm:pt>
    <dgm:pt modelId="{03E4F320-020C-4204-8851-8A5537B5B48C}" type="sibTrans" cxnId="{7452D740-567E-4284-96A2-D766D10B5505}">
      <dgm:prSet/>
      <dgm:spPr/>
      <dgm:t>
        <a:bodyPr/>
        <a:lstStyle/>
        <a:p>
          <a:endParaRPr lang="en-US"/>
        </a:p>
      </dgm:t>
    </dgm:pt>
    <dgm:pt modelId="{847295A0-23A2-4E46-AD50-2ECF014E5FA6}">
      <dgm:prSet phldrT="[Text]"/>
      <dgm:spPr>
        <a:solidFill>
          <a:schemeClr val="bg2">
            <a:lumMod val="60000"/>
            <a:lumOff val="40000"/>
          </a:schemeClr>
        </a:solidFill>
      </dgm:spPr>
      <dgm:t>
        <a:bodyPr/>
        <a:lstStyle/>
        <a:p>
          <a:r>
            <a:rPr lang="en-US" dirty="0">
              <a:latin typeface="+mn-lt"/>
            </a:rPr>
            <a:t>N &lt;= 10</a:t>
          </a:r>
        </a:p>
      </dgm:t>
    </dgm:pt>
    <dgm:pt modelId="{145910AB-4319-4C6B-9631-380A736AB6DE}" type="parTrans" cxnId="{29BFDE24-6EED-4168-B5A8-AFD5F32A30E1}">
      <dgm:prSet/>
      <dgm:spPr>
        <a:ln>
          <a:solidFill>
            <a:schemeClr val="tx1">
              <a:lumMod val="65000"/>
              <a:lumOff val="35000"/>
            </a:schemeClr>
          </a:solidFill>
        </a:ln>
      </dgm:spPr>
      <dgm:t>
        <a:bodyPr/>
        <a:lstStyle/>
        <a:p>
          <a:endParaRPr lang="en-US">
            <a:latin typeface="+mn-lt"/>
          </a:endParaRPr>
        </a:p>
      </dgm:t>
    </dgm:pt>
    <dgm:pt modelId="{433CD7BC-B717-4094-8B35-8059953BD9D8}" type="sibTrans" cxnId="{29BFDE24-6EED-4168-B5A8-AFD5F32A30E1}">
      <dgm:prSet/>
      <dgm:spPr/>
      <dgm:t>
        <a:bodyPr/>
        <a:lstStyle/>
        <a:p>
          <a:endParaRPr lang="en-US"/>
        </a:p>
      </dgm:t>
    </dgm:pt>
    <dgm:pt modelId="{8F018DFA-389F-460B-8BF3-063CA5AC0C4D}">
      <dgm:prSet phldrT="[Text]"/>
      <dgm:spPr>
        <a:solidFill>
          <a:schemeClr val="bg2">
            <a:lumMod val="60000"/>
            <a:lumOff val="40000"/>
          </a:schemeClr>
        </a:solidFill>
      </dgm:spPr>
      <dgm:t>
        <a:bodyPr/>
        <a:lstStyle/>
        <a:p>
          <a:r>
            <a:rPr lang="en-US" dirty="0">
              <a:latin typeface="+mn-lt"/>
            </a:rPr>
            <a:t>Retain all reviews</a:t>
          </a:r>
        </a:p>
      </dgm:t>
    </dgm:pt>
    <dgm:pt modelId="{3612364E-1CBE-41CF-8D3D-AB5C97119152}" type="parTrans" cxnId="{216372BB-907D-4614-B22D-23E382C7D520}">
      <dgm:prSet/>
      <dgm:spPr>
        <a:ln>
          <a:solidFill>
            <a:schemeClr val="tx1">
              <a:lumMod val="65000"/>
              <a:lumOff val="35000"/>
            </a:schemeClr>
          </a:solidFill>
        </a:ln>
      </dgm:spPr>
      <dgm:t>
        <a:bodyPr/>
        <a:lstStyle/>
        <a:p>
          <a:endParaRPr lang="en-US">
            <a:latin typeface="+mn-lt"/>
          </a:endParaRPr>
        </a:p>
      </dgm:t>
    </dgm:pt>
    <dgm:pt modelId="{37C18B9A-D0CF-4910-B4D7-A953CFB04B6B}" type="sibTrans" cxnId="{216372BB-907D-4614-B22D-23E382C7D520}">
      <dgm:prSet/>
      <dgm:spPr/>
      <dgm:t>
        <a:bodyPr/>
        <a:lstStyle/>
        <a:p>
          <a:endParaRPr lang="en-US"/>
        </a:p>
      </dgm:t>
    </dgm:pt>
    <dgm:pt modelId="{0AB46D6C-D803-4EAC-A837-2D8896DFBCED}">
      <dgm:prSet phldrT="[Text]"/>
      <dgm:spPr>
        <a:solidFill>
          <a:schemeClr val="bg2">
            <a:lumMod val="75000"/>
          </a:schemeClr>
        </a:solidFill>
      </dgm:spPr>
      <dgm:t>
        <a:bodyPr/>
        <a:lstStyle/>
        <a:p>
          <a:pPr>
            <a:buClr>
              <a:schemeClr val="dk1"/>
            </a:buClr>
            <a:buSzPts val="1100"/>
            <a:buFont typeface="Arial"/>
            <a:buNone/>
          </a:pPr>
          <a:r>
            <a:rPr lang="en-US" dirty="0">
              <a:solidFill>
                <a:schemeClr val="bg1"/>
              </a:solidFill>
              <a:latin typeface="+mn-lt"/>
              <a:ea typeface="Calibri"/>
              <a:cs typeface="Calibri"/>
              <a:sym typeface="Calibri"/>
            </a:rPr>
            <a:t>Calculate number of reviews to be drawn for each star so that the total is 10 (for an existing star, keep at least 1 review)</a:t>
          </a:r>
          <a:endParaRPr lang="en-US" dirty="0">
            <a:solidFill>
              <a:schemeClr val="bg1"/>
            </a:solidFill>
            <a:latin typeface="+mn-lt"/>
          </a:endParaRPr>
        </a:p>
      </dgm:t>
    </dgm:pt>
    <dgm:pt modelId="{AB44AAAA-A521-4555-8FDC-8D9403299F85}" type="parTrans" cxnId="{F9D685FA-18E9-400D-9930-8F9B3DD1DC44}">
      <dgm:prSet/>
      <dgm:spPr>
        <a:solidFill>
          <a:srgbClr val="EC7016"/>
        </a:solidFill>
        <a:ln>
          <a:solidFill>
            <a:schemeClr val="tx1">
              <a:lumMod val="65000"/>
              <a:lumOff val="35000"/>
            </a:schemeClr>
          </a:solidFill>
        </a:ln>
      </dgm:spPr>
      <dgm:t>
        <a:bodyPr/>
        <a:lstStyle/>
        <a:p>
          <a:endParaRPr lang="en-US">
            <a:latin typeface="+mn-lt"/>
          </a:endParaRPr>
        </a:p>
      </dgm:t>
    </dgm:pt>
    <dgm:pt modelId="{4B3CCB80-AF76-4AD4-9FFA-86A635F8D11A}" type="sibTrans" cxnId="{F9D685FA-18E9-400D-9930-8F9B3DD1DC44}">
      <dgm:prSet/>
      <dgm:spPr/>
      <dgm:t>
        <a:bodyPr/>
        <a:lstStyle/>
        <a:p>
          <a:endParaRPr lang="en-US"/>
        </a:p>
      </dgm:t>
    </dgm:pt>
    <dgm:pt modelId="{E7157FA7-FB12-49A4-912E-33B1458F4787}" type="pres">
      <dgm:prSet presAssocID="{B4B2F8B7-490F-480D-A732-0ECE4E9BCCF8}" presName="diagram" presStyleCnt="0">
        <dgm:presLayoutVars>
          <dgm:chPref val="1"/>
          <dgm:dir/>
          <dgm:animOne val="branch"/>
          <dgm:animLvl val="lvl"/>
          <dgm:resizeHandles val="exact"/>
        </dgm:presLayoutVars>
      </dgm:prSet>
      <dgm:spPr/>
    </dgm:pt>
    <dgm:pt modelId="{2BE1933D-3A85-4038-BA36-C2766F64B682}" type="pres">
      <dgm:prSet presAssocID="{940A4013-543D-4E24-8427-BF1CBD3C034B}" presName="root1" presStyleCnt="0"/>
      <dgm:spPr/>
    </dgm:pt>
    <dgm:pt modelId="{9CF074C7-516B-4B52-BCEC-35D8C691922E}" type="pres">
      <dgm:prSet presAssocID="{940A4013-543D-4E24-8427-BF1CBD3C034B}" presName="LevelOneTextNode" presStyleLbl="node0" presStyleIdx="0" presStyleCnt="1">
        <dgm:presLayoutVars>
          <dgm:chPref val="3"/>
        </dgm:presLayoutVars>
      </dgm:prSet>
      <dgm:spPr/>
    </dgm:pt>
    <dgm:pt modelId="{538D0657-AF2D-4166-B485-B6933135747D}" type="pres">
      <dgm:prSet presAssocID="{940A4013-543D-4E24-8427-BF1CBD3C034B}" presName="level2hierChild" presStyleCnt="0"/>
      <dgm:spPr/>
    </dgm:pt>
    <dgm:pt modelId="{C4259906-516E-42E3-81BA-E9CE7CF0E2F8}" type="pres">
      <dgm:prSet presAssocID="{145910AB-4319-4C6B-9631-380A736AB6DE}" presName="conn2-1" presStyleLbl="parChTrans1D2" presStyleIdx="0" presStyleCnt="2"/>
      <dgm:spPr/>
    </dgm:pt>
    <dgm:pt modelId="{AC0A2246-D7EE-4BB7-A401-15962B7A67D5}" type="pres">
      <dgm:prSet presAssocID="{145910AB-4319-4C6B-9631-380A736AB6DE}" presName="connTx" presStyleLbl="parChTrans1D2" presStyleIdx="0" presStyleCnt="2"/>
      <dgm:spPr/>
    </dgm:pt>
    <dgm:pt modelId="{D5B06294-8177-476B-A7F7-8C8FD7FA0C08}" type="pres">
      <dgm:prSet presAssocID="{847295A0-23A2-4E46-AD50-2ECF014E5FA6}" presName="root2" presStyleCnt="0"/>
      <dgm:spPr/>
    </dgm:pt>
    <dgm:pt modelId="{C13E45DA-CF20-47A8-BEBC-004E6B3AA3BD}" type="pres">
      <dgm:prSet presAssocID="{847295A0-23A2-4E46-AD50-2ECF014E5FA6}" presName="LevelTwoTextNode" presStyleLbl="node2" presStyleIdx="0" presStyleCnt="2">
        <dgm:presLayoutVars>
          <dgm:chPref val="3"/>
        </dgm:presLayoutVars>
      </dgm:prSet>
      <dgm:spPr/>
    </dgm:pt>
    <dgm:pt modelId="{465942F4-B996-4147-9774-B553C62E8088}" type="pres">
      <dgm:prSet presAssocID="{847295A0-23A2-4E46-AD50-2ECF014E5FA6}" presName="level3hierChild" presStyleCnt="0"/>
      <dgm:spPr/>
    </dgm:pt>
    <dgm:pt modelId="{C731B22F-0100-4AF8-B48D-55C8D571FAF4}" type="pres">
      <dgm:prSet presAssocID="{3612364E-1CBE-41CF-8D3D-AB5C97119152}" presName="conn2-1" presStyleLbl="parChTrans1D3" presStyleIdx="0" presStyleCnt="2"/>
      <dgm:spPr/>
    </dgm:pt>
    <dgm:pt modelId="{917547B0-C0B7-4F55-82BE-03BA74A2D83C}" type="pres">
      <dgm:prSet presAssocID="{3612364E-1CBE-41CF-8D3D-AB5C97119152}" presName="connTx" presStyleLbl="parChTrans1D3" presStyleIdx="0" presStyleCnt="2"/>
      <dgm:spPr/>
    </dgm:pt>
    <dgm:pt modelId="{2408D13B-0A6C-420E-8C6A-81233EF5B9D8}" type="pres">
      <dgm:prSet presAssocID="{8F018DFA-389F-460B-8BF3-063CA5AC0C4D}" presName="root2" presStyleCnt="0"/>
      <dgm:spPr/>
    </dgm:pt>
    <dgm:pt modelId="{840F958C-D902-435B-BF10-CE1B96255854}" type="pres">
      <dgm:prSet presAssocID="{8F018DFA-389F-460B-8BF3-063CA5AC0C4D}" presName="LevelTwoTextNode" presStyleLbl="node3" presStyleIdx="0" presStyleCnt="2">
        <dgm:presLayoutVars>
          <dgm:chPref val="3"/>
        </dgm:presLayoutVars>
      </dgm:prSet>
      <dgm:spPr/>
    </dgm:pt>
    <dgm:pt modelId="{C3AEBB4E-A98B-40A7-B723-2F927BDE8D0B}" type="pres">
      <dgm:prSet presAssocID="{8F018DFA-389F-460B-8BF3-063CA5AC0C4D}" presName="level3hierChild" presStyleCnt="0"/>
      <dgm:spPr/>
    </dgm:pt>
    <dgm:pt modelId="{00D1684D-D851-4275-B31D-23E60C6BE92C}" type="pres">
      <dgm:prSet presAssocID="{2F3CC809-1DA3-46FD-8E4A-2BA81795AD09}" presName="conn2-1" presStyleLbl="parChTrans1D2" presStyleIdx="1" presStyleCnt="2"/>
      <dgm:spPr/>
    </dgm:pt>
    <dgm:pt modelId="{BBB934BB-F1CF-4901-BCD0-C4515E20085B}" type="pres">
      <dgm:prSet presAssocID="{2F3CC809-1DA3-46FD-8E4A-2BA81795AD09}" presName="connTx" presStyleLbl="parChTrans1D2" presStyleIdx="1" presStyleCnt="2"/>
      <dgm:spPr/>
    </dgm:pt>
    <dgm:pt modelId="{AAB05C8D-1A25-4C78-A1B4-BE2B78C10BA4}" type="pres">
      <dgm:prSet presAssocID="{85D0133B-7F7F-4793-BE62-A3B7535A375B}" presName="root2" presStyleCnt="0"/>
      <dgm:spPr/>
    </dgm:pt>
    <dgm:pt modelId="{0313FA5E-903B-43C1-8074-94BE540D41B8}" type="pres">
      <dgm:prSet presAssocID="{85D0133B-7F7F-4793-BE62-A3B7535A375B}" presName="LevelTwoTextNode" presStyleLbl="node2" presStyleIdx="1" presStyleCnt="2">
        <dgm:presLayoutVars>
          <dgm:chPref val="3"/>
        </dgm:presLayoutVars>
      </dgm:prSet>
      <dgm:spPr/>
    </dgm:pt>
    <dgm:pt modelId="{361616BB-D9EB-4FE3-BFD7-815D6EAB278F}" type="pres">
      <dgm:prSet presAssocID="{85D0133B-7F7F-4793-BE62-A3B7535A375B}" presName="level3hierChild" presStyleCnt="0"/>
      <dgm:spPr/>
    </dgm:pt>
    <dgm:pt modelId="{BB209B13-191A-4C14-A729-79D5444B021E}" type="pres">
      <dgm:prSet presAssocID="{88EAA031-AEB2-4DC8-B2C0-9EB8C12BD51E}" presName="conn2-1" presStyleLbl="parChTrans1D3" presStyleIdx="1" presStyleCnt="2"/>
      <dgm:spPr/>
    </dgm:pt>
    <dgm:pt modelId="{61571661-DF2B-4E23-B346-CAF0584FE49E}" type="pres">
      <dgm:prSet presAssocID="{88EAA031-AEB2-4DC8-B2C0-9EB8C12BD51E}" presName="connTx" presStyleLbl="parChTrans1D3" presStyleIdx="1" presStyleCnt="2"/>
      <dgm:spPr/>
    </dgm:pt>
    <dgm:pt modelId="{4D79DE59-AD13-43EE-836D-FF1B5E1DE66F}" type="pres">
      <dgm:prSet presAssocID="{5AAE0930-7FD2-4F74-8FBC-9C4D7649600A}" presName="root2" presStyleCnt="0"/>
      <dgm:spPr/>
    </dgm:pt>
    <dgm:pt modelId="{A6EB1200-ADB0-490A-AE6A-F823088199AA}" type="pres">
      <dgm:prSet presAssocID="{5AAE0930-7FD2-4F74-8FBC-9C4D7649600A}" presName="LevelTwoTextNode" presStyleLbl="node3" presStyleIdx="1" presStyleCnt="2">
        <dgm:presLayoutVars>
          <dgm:chPref val="3"/>
        </dgm:presLayoutVars>
      </dgm:prSet>
      <dgm:spPr/>
    </dgm:pt>
    <dgm:pt modelId="{9EFB5DC5-2A20-4027-B325-55715DC70DD7}" type="pres">
      <dgm:prSet presAssocID="{5AAE0930-7FD2-4F74-8FBC-9C4D7649600A}" presName="level3hierChild" presStyleCnt="0"/>
      <dgm:spPr/>
    </dgm:pt>
    <dgm:pt modelId="{E4D04B65-52FF-47AF-9B24-4468F5156C01}" type="pres">
      <dgm:prSet presAssocID="{AB44AAAA-A521-4555-8FDC-8D9403299F85}" presName="conn2-1" presStyleLbl="parChTrans1D4" presStyleIdx="0" presStyleCnt="1"/>
      <dgm:spPr/>
    </dgm:pt>
    <dgm:pt modelId="{2A421E90-9B72-42BB-B8EE-F2DA7F0F7E97}" type="pres">
      <dgm:prSet presAssocID="{AB44AAAA-A521-4555-8FDC-8D9403299F85}" presName="connTx" presStyleLbl="parChTrans1D4" presStyleIdx="0" presStyleCnt="1"/>
      <dgm:spPr/>
    </dgm:pt>
    <dgm:pt modelId="{5907E633-FAB6-4C2F-8E64-B22A1AE4944C}" type="pres">
      <dgm:prSet presAssocID="{0AB46D6C-D803-4EAC-A837-2D8896DFBCED}" presName="root2" presStyleCnt="0"/>
      <dgm:spPr/>
    </dgm:pt>
    <dgm:pt modelId="{CC78E69A-C425-4BEC-8A01-AD54F07EF1D2}" type="pres">
      <dgm:prSet presAssocID="{0AB46D6C-D803-4EAC-A837-2D8896DFBCED}" presName="LevelTwoTextNode" presStyleLbl="node4" presStyleIdx="0" presStyleCnt="1" custScaleY="166068">
        <dgm:presLayoutVars>
          <dgm:chPref val="3"/>
        </dgm:presLayoutVars>
      </dgm:prSet>
      <dgm:spPr/>
    </dgm:pt>
    <dgm:pt modelId="{297C597A-1A04-4772-B1F4-029A034FD772}" type="pres">
      <dgm:prSet presAssocID="{0AB46D6C-D803-4EAC-A837-2D8896DFBCED}" presName="level3hierChild" presStyleCnt="0"/>
      <dgm:spPr/>
    </dgm:pt>
  </dgm:ptLst>
  <dgm:cxnLst>
    <dgm:cxn modelId="{D05FFB10-53D8-451C-8CB5-C3011C0709FE}" type="presOf" srcId="{85D0133B-7F7F-4793-BE62-A3B7535A375B}" destId="{0313FA5E-903B-43C1-8074-94BE540D41B8}" srcOrd="0" destOrd="0" presId="urn:microsoft.com/office/officeart/2005/8/layout/hierarchy2"/>
    <dgm:cxn modelId="{BF014416-F856-4428-A891-F093DE608597}" type="presOf" srcId="{AB44AAAA-A521-4555-8FDC-8D9403299F85}" destId="{2A421E90-9B72-42BB-B8EE-F2DA7F0F7E97}" srcOrd="1" destOrd="0" presId="urn:microsoft.com/office/officeart/2005/8/layout/hierarchy2"/>
    <dgm:cxn modelId="{09ED5C1D-F89F-4E78-A94B-C81493123778}" type="presOf" srcId="{847295A0-23A2-4E46-AD50-2ECF014E5FA6}" destId="{C13E45DA-CF20-47A8-BEBC-004E6B3AA3BD}" srcOrd="0" destOrd="0" presId="urn:microsoft.com/office/officeart/2005/8/layout/hierarchy2"/>
    <dgm:cxn modelId="{8BA07F21-A354-435C-9C40-42214315152F}" type="presOf" srcId="{8F018DFA-389F-460B-8BF3-063CA5AC0C4D}" destId="{840F958C-D902-435B-BF10-CE1B96255854}" srcOrd="0" destOrd="0" presId="urn:microsoft.com/office/officeart/2005/8/layout/hierarchy2"/>
    <dgm:cxn modelId="{96856C24-5AF9-49CF-92D5-E336D4D183DD}" type="presOf" srcId="{2F3CC809-1DA3-46FD-8E4A-2BA81795AD09}" destId="{00D1684D-D851-4275-B31D-23E60C6BE92C}" srcOrd="0" destOrd="0" presId="urn:microsoft.com/office/officeart/2005/8/layout/hierarchy2"/>
    <dgm:cxn modelId="{29BFDE24-6EED-4168-B5A8-AFD5F32A30E1}" srcId="{940A4013-543D-4E24-8427-BF1CBD3C034B}" destId="{847295A0-23A2-4E46-AD50-2ECF014E5FA6}" srcOrd="0" destOrd="0" parTransId="{145910AB-4319-4C6B-9631-380A736AB6DE}" sibTransId="{433CD7BC-B717-4094-8B35-8059953BD9D8}"/>
    <dgm:cxn modelId="{B7B1F62C-2284-4603-B2DF-EA02275E622F}" type="presOf" srcId="{5AAE0930-7FD2-4F74-8FBC-9C4D7649600A}" destId="{A6EB1200-ADB0-490A-AE6A-F823088199AA}" srcOrd="0" destOrd="0" presId="urn:microsoft.com/office/officeart/2005/8/layout/hierarchy2"/>
    <dgm:cxn modelId="{947DEA35-C4A4-4DFC-995D-D1E3F455785E}" type="presOf" srcId="{2F3CC809-1DA3-46FD-8E4A-2BA81795AD09}" destId="{BBB934BB-F1CF-4901-BCD0-C4515E20085B}" srcOrd="1" destOrd="0" presId="urn:microsoft.com/office/officeart/2005/8/layout/hierarchy2"/>
    <dgm:cxn modelId="{53C9383B-8742-4151-835C-C65A1B7960C2}" type="presOf" srcId="{3612364E-1CBE-41CF-8D3D-AB5C97119152}" destId="{C731B22F-0100-4AF8-B48D-55C8D571FAF4}" srcOrd="0" destOrd="0" presId="urn:microsoft.com/office/officeart/2005/8/layout/hierarchy2"/>
    <dgm:cxn modelId="{7452D740-567E-4284-96A2-D766D10B5505}" srcId="{85D0133B-7F7F-4793-BE62-A3B7535A375B}" destId="{5AAE0930-7FD2-4F74-8FBC-9C4D7649600A}" srcOrd="0" destOrd="0" parTransId="{88EAA031-AEB2-4DC8-B2C0-9EB8C12BD51E}" sibTransId="{03E4F320-020C-4204-8851-8A5537B5B48C}"/>
    <dgm:cxn modelId="{5CA74146-BB5E-4017-84D0-C4A2227DF228}" type="presOf" srcId="{B4B2F8B7-490F-480D-A732-0ECE4E9BCCF8}" destId="{E7157FA7-FB12-49A4-912E-33B1458F4787}" srcOrd="0" destOrd="0" presId="urn:microsoft.com/office/officeart/2005/8/layout/hierarchy2"/>
    <dgm:cxn modelId="{7767F482-0F11-45C3-8A23-0EEB7D3E18E5}" type="presOf" srcId="{145910AB-4319-4C6B-9631-380A736AB6DE}" destId="{AC0A2246-D7EE-4BB7-A401-15962B7A67D5}" srcOrd="1" destOrd="0" presId="urn:microsoft.com/office/officeart/2005/8/layout/hierarchy2"/>
    <dgm:cxn modelId="{EC1FCE92-7C98-4B19-B5C9-04702D0EA375}" type="presOf" srcId="{88EAA031-AEB2-4DC8-B2C0-9EB8C12BD51E}" destId="{61571661-DF2B-4E23-B346-CAF0584FE49E}" srcOrd="1" destOrd="0" presId="urn:microsoft.com/office/officeart/2005/8/layout/hierarchy2"/>
    <dgm:cxn modelId="{3FB0FC93-FD7F-4948-923D-39AC78706209}" srcId="{B4B2F8B7-490F-480D-A732-0ECE4E9BCCF8}" destId="{940A4013-543D-4E24-8427-BF1CBD3C034B}" srcOrd="0" destOrd="0" parTransId="{9E9598C6-9F13-42D4-ACD8-A545B556198A}" sibTransId="{D488B3FE-898C-4C90-9272-CA38AA969AB4}"/>
    <dgm:cxn modelId="{9776FE96-48FF-4C1B-A826-FE7E75FBA872}" type="presOf" srcId="{940A4013-543D-4E24-8427-BF1CBD3C034B}" destId="{9CF074C7-516B-4B52-BCEC-35D8C691922E}" srcOrd="0" destOrd="0" presId="urn:microsoft.com/office/officeart/2005/8/layout/hierarchy2"/>
    <dgm:cxn modelId="{ADD93FAD-E732-4D8A-8157-2E3BC6AC133D}" type="presOf" srcId="{145910AB-4319-4C6B-9631-380A736AB6DE}" destId="{C4259906-516E-42E3-81BA-E9CE7CF0E2F8}" srcOrd="0" destOrd="0" presId="urn:microsoft.com/office/officeart/2005/8/layout/hierarchy2"/>
    <dgm:cxn modelId="{3E460EB4-577B-480D-9F38-7C7F0820BA11}" type="presOf" srcId="{3612364E-1CBE-41CF-8D3D-AB5C97119152}" destId="{917547B0-C0B7-4F55-82BE-03BA74A2D83C}" srcOrd="1" destOrd="0" presId="urn:microsoft.com/office/officeart/2005/8/layout/hierarchy2"/>
    <dgm:cxn modelId="{216372BB-907D-4614-B22D-23E382C7D520}" srcId="{847295A0-23A2-4E46-AD50-2ECF014E5FA6}" destId="{8F018DFA-389F-460B-8BF3-063CA5AC0C4D}" srcOrd="0" destOrd="0" parTransId="{3612364E-1CBE-41CF-8D3D-AB5C97119152}" sibTransId="{37C18B9A-D0CF-4910-B4D7-A953CFB04B6B}"/>
    <dgm:cxn modelId="{AAFD98C4-C2C3-4BE4-824A-3DBD22F03A56}" srcId="{940A4013-543D-4E24-8427-BF1CBD3C034B}" destId="{85D0133B-7F7F-4793-BE62-A3B7535A375B}" srcOrd="1" destOrd="0" parTransId="{2F3CC809-1DA3-46FD-8E4A-2BA81795AD09}" sibTransId="{CE464DBE-A7DF-4BC7-A10D-78501E2CCD32}"/>
    <dgm:cxn modelId="{8EC5A3E4-8381-4436-B423-B4278B806E0C}" type="presOf" srcId="{0AB46D6C-D803-4EAC-A837-2D8896DFBCED}" destId="{CC78E69A-C425-4BEC-8A01-AD54F07EF1D2}" srcOrd="0" destOrd="0" presId="urn:microsoft.com/office/officeart/2005/8/layout/hierarchy2"/>
    <dgm:cxn modelId="{DB2BB2E5-A1DD-406B-BD9A-70FEE6A01E93}" type="presOf" srcId="{AB44AAAA-A521-4555-8FDC-8D9403299F85}" destId="{E4D04B65-52FF-47AF-9B24-4468F5156C01}" srcOrd="0" destOrd="0" presId="urn:microsoft.com/office/officeart/2005/8/layout/hierarchy2"/>
    <dgm:cxn modelId="{217F7AF8-FCD9-442D-91FB-2CA653239620}" type="presOf" srcId="{88EAA031-AEB2-4DC8-B2C0-9EB8C12BD51E}" destId="{BB209B13-191A-4C14-A729-79D5444B021E}" srcOrd="0" destOrd="0" presId="urn:microsoft.com/office/officeart/2005/8/layout/hierarchy2"/>
    <dgm:cxn modelId="{F9D685FA-18E9-400D-9930-8F9B3DD1DC44}" srcId="{5AAE0930-7FD2-4F74-8FBC-9C4D7649600A}" destId="{0AB46D6C-D803-4EAC-A837-2D8896DFBCED}" srcOrd="0" destOrd="0" parTransId="{AB44AAAA-A521-4555-8FDC-8D9403299F85}" sibTransId="{4B3CCB80-AF76-4AD4-9FFA-86A635F8D11A}"/>
    <dgm:cxn modelId="{2B3C341E-D1C4-45D9-B538-2AF995708C57}" type="presParOf" srcId="{E7157FA7-FB12-49A4-912E-33B1458F4787}" destId="{2BE1933D-3A85-4038-BA36-C2766F64B682}" srcOrd="0" destOrd="0" presId="urn:microsoft.com/office/officeart/2005/8/layout/hierarchy2"/>
    <dgm:cxn modelId="{C2203C1F-CF7B-4A51-B7BC-AED89F7952A2}" type="presParOf" srcId="{2BE1933D-3A85-4038-BA36-C2766F64B682}" destId="{9CF074C7-516B-4B52-BCEC-35D8C691922E}" srcOrd="0" destOrd="0" presId="urn:microsoft.com/office/officeart/2005/8/layout/hierarchy2"/>
    <dgm:cxn modelId="{0D8C5695-5D11-4F40-AD86-C3A0129A908C}" type="presParOf" srcId="{2BE1933D-3A85-4038-BA36-C2766F64B682}" destId="{538D0657-AF2D-4166-B485-B6933135747D}" srcOrd="1" destOrd="0" presId="urn:microsoft.com/office/officeart/2005/8/layout/hierarchy2"/>
    <dgm:cxn modelId="{133B42D4-008E-4C12-9B3C-F9E50BD8CB20}" type="presParOf" srcId="{538D0657-AF2D-4166-B485-B6933135747D}" destId="{C4259906-516E-42E3-81BA-E9CE7CF0E2F8}" srcOrd="0" destOrd="0" presId="urn:microsoft.com/office/officeart/2005/8/layout/hierarchy2"/>
    <dgm:cxn modelId="{58BDEE9F-24DA-435D-98D8-F4DF48A462BF}" type="presParOf" srcId="{C4259906-516E-42E3-81BA-E9CE7CF0E2F8}" destId="{AC0A2246-D7EE-4BB7-A401-15962B7A67D5}" srcOrd="0" destOrd="0" presId="urn:microsoft.com/office/officeart/2005/8/layout/hierarchy2"/>
    <dgm:cxn modelId="{EC62B477-8967-4E10-AA0F-1167ED7C2B01}" type="presParOf" srcId="{538D0657-AF2D-4166-B485-B6933135747D}" destId="{D5B06294-8177-476B-A7F7-8C8FD7FA0C08}" srcOrd="1" destOrd="0" presId="urn:microsoft.com/office/officeart/2005/8/layout/hierarchy2"/>
    <dgm:cxn modelId="{FCE5557E-EC31-480D-BED5-81473D7DD662}" type="presParOf" srcId="{D5B06294-8177-476B-A7F7-8C8FD7FA0C08}" destId="{C13E45DA-CF20-47A8-BEBC-004E6B3AA3BD}" srcOrd="0" destOrd="0" presId="urn:microsoft.com/office/officeart/2005/8/layout/hierarchy2"/>
    <dgm:cxn modelId="{D2F8C9B9-92BF-498B-8F79-0660AE4B7F46}" type="presParOf" srcId="{D5B06294-8177-476B-A7F7-8C8FD7FA0C08}" destId="{465942F4-B996-4147-9774-B553C62E8088}" srcOrd="1" destOrd="0" presId="urn:microsoft.com/office/officeart/2005/8/layout/hierarchy2"/>
    <dgm:cxn modelId="{AD34269B-E598-4D6F-AC0C-9E9CB53E066A}" type="presParOf" srcId="{465942F4-B996-4147-9774-B553C62E8088}" destId="{C731B22F-0100-4AF8-B48D-55C8D571FAF4}" srcOrd="0" destOrd="0" presId="urn:microsoft.com/office/officeart/2005/8/layout/hierarchy2"/>
    <dgm:cxn modelId="{2DDC522E-AF13-485E-B7B3-3529923D5BA2}" type="presParOf" srcId="{C731B22F-0100-4AF8-B48D-55C8D571FAF4}" destId="{917547B0-C0B7-4F55-82BE-03BA74A2D83C}" srcOrd="0" destOrd="0" presId="urn:microsoft.com/office/officeart/2005/8/layout/hierarchy2"/>
    <dgm:cxn modelId="{38D4A50C-0922-490F-B12B-4BC4F2AFDB1B}" type="presParOf" srcId="{465942F4-B996-4147-9774-B553C62E8088}" destId="{2408D13B-0A6C-420E-8C6A-81233EF5B9D8}" srcOrd="1" destOrd="0" presId="urn:microsoft.com/office/officeart/2005/8/layout/hierarchy2"/>
    <dgm:cxn modelId="{4E4E4AEA-8913-4C7C-A097-F863BDBA41A9}" type="presParOf" srcId="{2408D13B-0A6C-420E-8C6A-81233EF5B9D8}" destId="{840F958C-D902-435B-BF10-CE1B96255854}" srcOrd="0" destOrd="0" presId="urn:microsoft.com/office/officeart/2005/8/layout/hierarchy2"/>
    <dgm:cxn modelId="{BE20FB0A-093F-4647-B7A9-DBE1B1F9B9F2}" type="presParOf" srcId="{2408D13B-0A6C-420E-8C6A-81233EF5B9D8}" destId="{C3AEBB4E-A98B-40A7-B723-2F927BDE8D0B}" srcOrd="1" destOrd="0" presId="urn:microsoft.com/office/officeart/2005/8/layout/hierarchy2"/>
    <dgm:cxn modelId="{C52142D9-554A-4782-8B5B-371042D52AAC}" type="presParOf" srcId="{538D0657-AF2D-4166-B485-B6933135747D}" destId="{00D1684D-D851-4275-B31D-23E60C6BE92C}" srcOrd="2" destOrd="0" presId="urn:microsoft.com/office/officeart/2005/8/layout/hierarchy2"/>
    <dgm:cxn modelId="{F51001F5-1CDF-49BD-BFCD-6000293B0F97}" type="presParOf" srcId="{00D1684D-D851-4275-B31D-23E60C6BE92C}" destId="{BBB934BB-F1CF-4901-BCD0-C4515E20085B}" srcOrd="0" destOrd="0" presId="urn:microsoft.com/office/officeart/2005/8/layout/hierarchy2"/>
    <dgm:cxn modelId="{717B4935-EDBD-4DA8-889F-D1E7B753E165}" type="presParOf" srcId="{538D0657-AF2D-4166-B485-B6933135747D}" destId="{AAB05C8D-1A25-4C78-A1B4-BE2B78C10BA4}" srcOrd="3" destOrd="0" presId="urn:microsoft.com/office/officeart/2005/8/layout/hierarchy2"/>
    <dgm:cxn modelId="{FB21F05D-84E0-4EA4-AD50-BD8E270C5344}" type="presParOf" srcId="{AAB05C8D-1A25-4C78-A1B4-BE2B78C10BA4}" destId="{0313FA5E-903B-43C1-8074-94BE540D41B8}" srcOrd="0" destOrd="0" presId="urn:microsoft.com/office/officeart/2005/8/layout/hierarchy2"/>
    <dgm:cxn modelId="{B8528427-3F22-4CAE-934F-FC87D171BF61}" type="presParOf" srcId="{AAB05C8D-1A25-4C78-A1B4-BE2B78C10BA4}" destId="{361616BB-D9EB-4FE3-BFD7-815D6EAB278F}" srcOrd="1" destOrd="0" presId="urn:microsoft.com/office/officeart/2005/8/layout/hierarchy2"/>
    <dgm:cxn modelId="{009B4BF6-37BE-4F6C-9D65-C719835A8EA6}" type="presParOf" srcId="{361616BB-D9EB-4FE3-BFD7-815D6EAB278F}" destId="{BB209B13-191A-4C14-A729-79D5444B021E}" srcOrd="0" destOrd="0" presId="urn:microsoft.com/office/officeart/2005/8/layout/hierarchy2"/>
    <dgm:cxn modelId="{A0F94B45-932F-4831-8391-C3AA75BE411C}" type="presParOf" srcId="{BB209B13-191A-4C14-A729-79D5444B021E}" destId="{61571661-DF2B-4E23-B346-CAF0584FE49E}" srcOrd="0" destOrd="0" presId="urn:microsoft.com/office/officeart/2005/8/layout/hierarchy2"/>
    <dgm:cxn modelId="{9326F186-D8E0-422B-8743-80BAAB308934}" type="presParOf" srcId="{361616BB-D9EB-4FE3-BFD7-815D6EAB278F}" destId="{4D79DE59-AD13-43EE-836D-FF1B5E1DE66F}" srcOrd="1" destOrd="0" presId="urn:microsoft.com/office/officeart/2005/8/layout/hierarchy2"/>
    <dgm:cxn modelId="{35079E3B-DE88-4BDD-8D36-8063AB8A183A}" type="presParOf" srcId="{4D79DE59-AD13-43EE-836D-FF1B5E1DE66F}" destId="{A6EB1200-ADB0-490A-AE6A-F823088199AA}" srcOrd="0" destOrd="0" presId="urn:microsoft.com/office/officeart/2005/8/layout/hierarchy2"/>
    <dgm:cxn modelId="{6E573141-49C2-43B7-8542-1E35FA53688B}" type="presParOf" srcId="{4D79DE59-AD13-43EE-836D-FF1B5E1DE66F}" destId="{9EFB5DC5-2A20-4027-B325-55715DC70DD7}" srcOrd="1" destOrd="0" presId="urn:microsoft.com/office/officeart/2005/8/layout/hierarchy2"/>
    <dgm:cxn modelId="{2DE4A4B3-BCD0-495A-BE91-D8651E3EC571}" type="presParOf" srcId="{9EFB5DC5-2A20-4027-B325-55715DC70DD7}" destId="{E4D04B65-52FF-47AF-9B24-4468F5156C01}" srcOrd="0" destOrd="0" presId="urn:microsoft.com/office/officeart/2005/8/layout/hierarchy2"/>
    <dgm:cxn modelId="{DD83C264-22F9-4B6D-B618-6D29BD9CCA5B}" type="presParOf" srcId="{E4D04B65-52FF-47AF-9B24-4468F5156C01}" destId="{2A421E90-9B72-42BB-B8EE-F2DA7F0F7E97}" srcOrd="0" destOrd="0" presId="urn:microsoft.com/office/officeart/2005/8/layout/hierarchy2"/>
    <dgm:cxn modelId="{42AB6C04-90D6-48B0-A46C-D5D82019BA81}" type="presParOf" srcId="{9EFB5DC5-2A20-4027-B325-55715DC70DD7}" destId="{5907E633-FAB6-4C2F-8E64-B22A1AE4944C}" srcOrd="1" destOrd="0" presId="urn:microsoft.com/office/officeart/2005/8/layout/hierarchy2"/>
    <dgm:cxn modelId="{723E2F8E-5901-4EDC-879F-273B0D8B65D3}" type="presParOf" srcId="{5907E633-FAB6-4C2F-8E64-B22A1AE4944C}" destId="{CC78E69A-C425-4BEC-8A01-AD54F07EF1D2}" srcOrd="0" destOrd="0" presId="urn:microsoft.com/office/officeart/2005/8/layout/hierarchy2"/>
    <dgm:cxn modelId="{82EF863C-E979-4B9A-8FB1-CC8E29629046}" type="presParOf" srcId="{5907E633-FAB6-4C2F-8E64-B22A1AE4944C}" destId="{297C597A-1A04-4772-B1F4-029A034FD77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074C7-516B-4B52-BCEC-35D8C691922E}">
      <dsp:nvSpPr>
        <dsp:cNvPr id="0" name=""/>
        <dsp:cNvSpPr/>
      </dsp:nvSpPr>
      <dsp:spPr>
        <a:xfrm>
          <a:off x="5135" y="857787"/>
          <a:ext cx="1688101" cy="844050"/>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n-lt"/>
            </a:rPr>
            <a:t>Number of Reviews (N)</a:t>
          </a:r>
        </a:p>
      </dsp:txBody>
      <dsp:txXfrm>
        <a:off x="29856" y="882508"/>
        <a:ext cx="1638659" cy="794608"/>
      </dsp:txXfrm>
    </dsp:sp>
    <dsp:sp modelId="{C4259906-516E-42E3-81BA-E9CE7CF0E2F8}">
      <dsp:nvSpPr>
        <dsp:cNvPr id="0" name=""/>
        <dsp:cNvSpPr/>
      </dsp:nvSpPr>
      <dsp:spPr>
        <a:xfrm rot="19033477">
          <a:off x="1570898" y="940679"/>
          <a:ext cx="919919" cy="53525"/>
        </a:xfrm>
        <a:custGeom>
          <a:avLst/>
          <a:gdLst/>
          <a:ahLst/>
          <a:cxnLst/>
          <a:rect l="0" t="0" r="0" b="0"/>
          <a:pathLst>
            <a:path>
              <a:moveTo>
                <a:pt x="0" y="26762"/>
              </a:moveTo>
              <a:lnTo>
                <a:pt x="919919" y="26762"/>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n-lt"/>
          </a:endParaRPr>
        </a:p>
      </dsp:txBody>
      <dsp:txXfrm>
        <a:off x="2007859" y="944444"/>
        <a:ext cx="45995" cy="45995"/>
      </dsp:txXfrm>
    </dsp:sp>
    <dsp:sp modelId="{C13E45DA-CF20-47A8-BEBC-004E6B3AA3BD}">
      <dsp:nvSpPr>
        <dsp:cNvPr id="0" name=""/>
        <dsp:cNvSpPr/>
      </dsp:nvSpPr>
      <dsp:spPr>
        <a:xfrm>
          <a:off x="2368478" y="233046"/>
          <a:ext cx="1688101" cy="844050"/>
        </a:xfrm>
        <a:prstGeom prst="roundRect">
          <a:avLst>
            <a:gd name="adj" fmla="val 10000"/>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n-lt"/>
            </a:rPr>
            <a:t>N &lt;= 10</a:t>
          </a:r>
        </a:p>
      </dsp:txBody>
      <dsp:txXfrm>
        <a:off x="2393199" y="257767"/>
        <a:ext cx="1638659" cy="794608"/>
      </dsp:txXfrm>
    </dsp:sp>
    <dsp:sp modelId="{C731B22F-0100-4AF8-B48D-55C8D571FAF4}">
      <dsp:nvSpPr>
        <dsp:cNvPr id="0" name=""/>
        <dsp:cNvSpPr/>
      </dsp:nvSpPr>
      <dsp:spPr>
        <a:xfrm>
          <a:off x="4056579" y="628309"/>
          <a:ext cx="675240" cy="53525"/>
        </a:xfrm>
        <a:custGeom>
          <a:avLst/>
          <a:gdLst/>
          <a:ahLst/>
          <a:cxnLst/>
          <a:rect l="0" t="0" r="0" b="0"/>
          <a:pathLst>
            <a:path>
              <a:moveTo>
                <a:pt x="0" y="26762"/>
              </a:moveTo>
              <a:lnTo>
                <a:pt x="675240" y="26762"/>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n-lt"/>
          </a:endParaRPr>
        </a:p>
      </dsp:txBody>
      <dsp:txXfrm>
        <a:off x="4377318" y="638191"/>
        <a:ext cx="33762" cy="33762"/>
      </dsp:txXfrm>
    </dsp:sp>
    <dsp:sp modelId="{840F958C-D902-435B-BF10-CE1B96255854}">
      <dsp:nvSpPr>
        <dsp:cNvPr id="0" name=""/>
        <dsp:cNvSpPr/>
      </dsp:nvSpPr>
      <dsp:spPr>
        <a:xfrm>
          <a:off x="4731820" y="233046"/>
          <a:ext cx="1688101" cy="844050"/>
        </a:xfrm>
        <a:prstGeom prst="roundRect">
          <a:avLst>
            <a:gd name="adj" fmla="val 10000"/>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n-lt"/>
            </a:rPr>
            <a:t>Retain all reviews</a:t>
          </a:r>
        </a:p>
      </dsp:txBody>
      <dsp:txXfrm>
        <a:off x="4756541" y="257767"/>
        <a:ext cx="1638659" cy="794608"/>
      </dsp:txXfrm>
    </dsp:sp>
    <dsp:sp modelId="{00D1684D-D851-4275-B31D-23E60C6BE92C}">
      <dsp:nvSpPr>
        <dsp:cNvPr id="0" name=""/>
        <dsp:cNvSpPr/>
      </dsp:nvSpPr>
      <dsp:spPr>
        <a:xfrm rot="2566523">
          <a:off x="1570898" y="1565420"/>
          <a:ext cx="919919" cy="53525"/>
        </a:xfrm>
        <a:custGeom>
          <a:avLst/>
          <a:gdLst/>
          <a:ahLst/>
          <a:cxnLst/>
          <a:rect l="0" t="0" r="0" b="0"/>
          <a:pathLst>
            <a:path>
              <a:moveTo>
                <a:pt x="0" y="26762"/>
              </a:moveTo>
              <a:lnTo>
                <a:pt x="919919" y="26762"/>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n-lt"/>
          </a:endParaRPr>
        </a:p>
      </dsp:txBody>
      <dsp:txXfrm>
        <a:off x="2007859" y="1569185"/>
        <a:ext cx="45995" cy="45995"/>
      </dsp:txXfrm>
    </dsp:sp>
    <dsp:sp modelId="{0313FA5E-903B-43C1-8074-94BE540D41B8}">
      <dsp:nvSpPr>
        <dsp:cNvPr id="0" name=""/>
        <dsp:cNvSpPr/>
      </dsp:nvSpPr>
      <dsp:spPr>
        <a:xfrm>
          <a:off x="2368478" y="1482528"/>
          <a:ext cx="1688101" cy="844050"/>
        </a:xfrm>
        <a:prstGeom prst="roundRect">
          <a:avLst>
            <a:gd name="adj" fmla="val 10000"/>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n-lt"/>
            </a:rPr>
            <a:t>N &gt; 10</a:t>
          </a:r>
        </a:p>
      </dsp:txBody>
      <dsp:txXfrm>
        <a:off x="2393199" y="1507249"/>
        <a:ext cx="1638659" cy="794608"/>
      </dsp:txXfrm>
    </dsp:sp>
    <dsp:sp modelId="{BB209B13-191A-4C14-A729-79D5444B021E}">
      <dsp:nvSpPr>
        <dsp:cNvPr id="0" name=""/>
        <dsp:cNvSpPr/>
      </dsp:nvSpPr>
      <dsp:spPr>
        <a:xfrm>
          <a:off x="4056579" y="1877791"/>
          <a:ext cx="675240" cy="53525"/>
        </a:xfrm>
        <a:custGeom>
          <a:avLst/>
          <a:gdLst/>
          <a:ahLst/>
          <a:cxnLst/>
          <a:rect l="0" t="0" r="0" b="0"/>
          <a:pathLst>
            <a:path>
              <a:moveTo>
                <a:pt x="0" y="26762"/>
              </a:moveTo>
              <a:lnTo>
                <a:pt x="675240" y="26762"/>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n-lt"/>
          </a:endParaRPr>
        </a:p>
      </dsp:txBody>
      <dsp:txXfrm>
        <a:off x="4377318" y="1887673"/>
        <a:ext cx="33762" cy="33762"/>
      </dsp:txXfrm>
    </dsp:sp>
    <dsp:sp modelId="{A6EB1200-ADB0-490A-AE6A-F823088199AA}">
      <dsp:nvSpPr>
        <dsp:cNvPr id="0" name=""/>
        <dsp:cNvSpPr/>
      </dsp:nvSpPr>
      <dsp:spPr>
        <a:xfrm>
          <a:off x="4731820" y="1482528"/>
          <a:ext cx="1688101" cy="844050"/>
        </a:xfrm>
        <a:prstGeom prst="roundRect">
          <a:avLst>
            <a:gd name="adj" fmla="val 10000"/>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Clr>
              <a:schemeClr val="dk1"/>
            </a:buClr>
            <a:buSzPts val="1100"/>
            <a:buFont typeface="Arial"/>
            <a:buNone/>
          </a:pPr>
          <a:r>
            <a:rPr lang="en-US" sz="1300" kern="1200" dirty="0">
              <a:solidFill>
                <a:schemeClr val="bg1"/>
              </a:solidFill>
              <a:latin typeface="+mn-lt"/>
              <a:ea typeface="Calibri"/>
              <a:cs typeface="Calibri"/>
              <a:sym typeface="Calibri"/>
            </a:rPr>
            <a:t>Calculate the proportion of review counts of distinct stars</a:t>
          </a:r>
          <a:endParaRPr lang="en-US" sz="1300" kern="1200" dirty="0">
            <a:solidFill>
              <a:schemeClr val="bg1"/>
            </a:solidFill>
            <a:latin typeface="+mn-lt"/>
          </a:endParaRPr>
        </a:p>
      </dsp:txBody>
      <dsp:txXfrm>
        <a:off x="4756541" y="1507249"/>
        <a:ext cx="1638659" cy="794608"/>
      </dsp:txXfrm>
    </dsp:sp>
    <dsp:sp modelId="{E4D04B65-52FF-47AF-9B24-4468F5156C01}">
      <dsp:nvSpPr>
        <dsp:cNvPr id="0" name=""/>
        <dsp:cNvSpPr/>
      </dsp:nvSpPr>
      <dsp:spPr>
        <a:xfrm>
          <a:off x="6419921" y="1877791"/>
          <a:ext cx="675240" cy="53525"/>
        </a:xfrm>
        <a:custGeom>
          <a:avLst/>
          <a:gdLst/>
          <a:ahLst/>
          <a:cxnLst/>
          <a:rect l="0" t="0" r="0" b="0"/>
          <a:pathLst>
            <a:path>
              <a:moveTo>
                <a:pt x="0" y="26762"/>
              </a:moveTo>
              <a:lnTo>
                <a:pt x="675240" y="26762"/>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n-lt"/>
          </a:endParaRPr>
        </a:p>
      </dsp:txBody>
      <dsp:txXfrm>
        <a:off x="6740661" y="1887673"/>
        <a:ext cx="33762" cy="33762"/>
      </dsp:txXfrm>
    </dsp:sp>
    <dsp:sp modelId="{CC78E69A-C425-4BEC-8A01-AD54F07EF1D2}">
      <dsp:nvSpPr>
        <dsp:cNvPr id="0" name=""/>
        <dsp:cNvSpPr/>
      </dsp:nvSpPr>
      <dsp:spPr>
        <a:xfrm>
          <a:off x="7095162" y="1203705"/>
          <a:ext cx="1688101" cy="1401698"/>
        </a:xfrm>
        <a:prstGeom prst="roundRect">
          <a:avLst>
            <a:gd name="adj" fmla="val 10000"/>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Clr>
              <a:schemeClr val="dk1"/>
            </a:buClr>
            <a:buSzPts val="1100"/>
            <a:buFont typeface="Arial"/>
            <a:buNone/>
          </a:pPr>
          <a:r>
            <a:rPr lang="en-US" sz="1300" kern="1200" dirty="0">
              <a:solidFill>
                <a:schemeClr val="bg1"/>
              </a:solidFill>
              <a:latin typeface="+mn-lt"/>
              <a:ea typeface="Calibri"/>
              <a:cs typeface="Calibri"/>
              <a:sym typeface="Calibri"/>
            </a:rPr>
            <a:t>Calculate number of reviews to be drawn for each star so that the total is 10 (for an existing star, keep at least 1 review)</a:t>
          </a:r>
          <a:endParaRPr lang="en-US" sz="1300" kern="1200" dirty="0">
            <a:solidFill>
              <a:schemeClr val="bg1"/>
            </a:solidFill>
            <a:latin typeface="+mn-lt"/>
          </a:endParaRPr>
        </a:p>
      </dsp:txBody>
      <dsp:txXfrm>
        <a:off x="7136216" y="1244759"/>
        <a:ext cx="1605993" cy="13195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19c4b7377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19c4b7377f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4" name="Google Shape;280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9cc4789f6_4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19cc4789f6_4_10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latin typeface="Trebuchet MS"/>
              <a:ea typeface="Trebuchet MS"/>
              <a:cs typeface="Trebuchet MS"/>
              <a:sym typeface="Trebuchet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9c3a00f48_1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119c3a00f4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19cf418cc9_7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119cf418cc9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19c7408c4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19c7408c43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19c7408c4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19c7408c43_0_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多次训练coeff不同</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19c7408c4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19c7408c43_0_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vip 表格 </a:t>
            </a:r>
            <a:r>
              <a:rPr lang="en-US" sz="1050">
                <a:solidFill>
                  <a:srgbClr val="222222"/>
                </a:solidFill>
                <a:highlight>
                  <a:srgbClr val="FFFFFF"/>
                </a:highlight>
                <a:latin typeface="Arial"/>
                <a:ea typeface="Arial"/>
                <a:cs typeface="Arial"/>
                <a:sym typeface="Arial"/>
              </a:rPr>
              <a:t>Variable Importance in Projection (VIP) scores estimate the importance of each variable in the projection used in a PLS model and is often used for variable selection. A variable with a VIP Score close to or greater than 1 (one) can be considered important in given model. </a:t>
            </a: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a:solidFill>
                  <a:schemeClr val="dk1"/>
                </a:solidFill>
                <a:latin typeface="Arial"/>
                <a:ea typeface="Arial"/>
                <a:cs typeface="Arial"/>
                <a:sym typeface="Arial"/>
              </a:rPr>
              <a:t>From the comparison table we can see that Ridge, Lasso, PCR and PLS share the similar RMSE and R Square value, it is hard to conclude that the miniment of RMSE and maximum of R-square value will be the best model. </a:t>
            </a:r>
            <a:endParaRPr sz="1050">
              <a:solidFill>
                <a:srgbClr val="222222"/>
              </a:solidFill>
              <a:highlight>
                <a:srgbClr val="FFFFFF"/>
              </a:highlight>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19db0e50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19db0e5020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19c7408c4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19c7408c43_0_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19db0e5020_7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400" b="0" i="0" u="none" strike="noStrike" cap="none">
                <a:solidFill>
                  <a:srgbClr val="80807F"/>
                </a:solidFill>
                <a:latin typeface="Helvetica Neue"/>
                <a:ea typeface="Helvetica Neue"/>
                <a:cs typeface="Helvetica Neue"/>
                <a:sym typeface="Helvetica Neue"/>
              </a:rPr>
              <a:t>According to business data clustering, restaurants in Portland and Vancouver make up the bulk of one cluster. Same for the other three cities.</a:t>
            </a:r>
            <a:endParaRPr/>
          </a:p>
          <a:p>
            <a:pPr marL="0" lvl="0" indent="0" algn="l" rtl="0">
              <a:lnSpc>
                <a:spcPct val="100000"/>
              </a:lnSpc>
              <a:spcBef>
                <a:spcPts val="0"/>
              </a:spcBef>
              <a:spcAft>
                <a:spcPts val="0"/>
              </a:spcAft>
              <a:buSzPts val="1400"/>
              <a:buNone/>
            </a:pPr>
            <a:endParaRPr/>
          </a:p>
        </p:txBody>
      </p:sp>
      <p:sp>
        <p:nvSpPr>
          <p:cNvPr id="464" name="Google Shape;464;g119db0e5020_7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9db0e5020_7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6" name="Google Shape;496;g119db0e5020_7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400">
                <a:solidFill>
                  <a:schemeClr val="dk1"/>
                </a:solidFill>
              </a:rPr>
              <a:t>For example, a consumer brand on Instagram can use our model to analyze people's comments to better understand which aspect of its product needs further improvement.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9c3a00f48_1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119c3a00f4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048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660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19c4b7377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19c4b7377f_0_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9c7408c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19c7408c43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9c4b7377f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19c4b7377f_0_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19c3a00f48_1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119c3a00f4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19cf418cc9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 name="Google Shape;516;g119cf418cc9_2_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2200"/>
              <a:buFont typeface="Merriweather Sans"/>
              <a:buNone/>
            </a:pPr>
            <a:r>
              <a:rPr lang="en-US"/>
              <a:t>Ridge regression is a method of estimating the coefficients of multiple-regression models in scenarios where linearly independent variables are highly correlated.</a:t>
            </a:r>
            <a:endParaRPr/>
          </a:p>
          <a:p>
            <a:pPr marL="0" marR="0" lvl="0" indent="0" algn="l" rtl="0">
              <a:lnSpc>
                <a:spcPct val="100000"/>
              </a:lnSpc>
              <a:spcBef>
                <a:spcPts val="0"/>
              </a:spcBef>
              <a:spcAft>
                <a:spcPts val="0"/>
              </a:spcAft>
              <a:buSzPts val="2200"/>
              <a:buFont typeface="Merriweather Sans"/>
              <a:buNone/>
            </a:pPr>
            <a:r>
              <a:rPr lang="en-US"/>
              <a:t>lasso (least absolute shrinkage and selection operator; also Lasso or LASSO) is a regression analysis method that performs both variable selection and regularization in order to enhance the prediction accuracy and interpretability of the resulting statistical model. </a:t>
            </a:r>
            <a:r>
              <a:rPr lang="en-US" b="0" i="0">
                <a:solidFill>
                  <a:srgbClr val="292929"/>
                </a:solidFill>
                <a:latin typeface="Arial"/>
                <a:ea typeface="Arial"/>
                <a:cs typeface="Arial"/>
                <a:sym typeface="Arial"/>
              </a:rPr>
              <a:t>Just like Ridge regression cost function, for lambda =0, the equation above reduces to equation 1.2. </a:t>
            </a:r>
            <a:r>
              <a:rPr lang="en-US" b="0" i="1">
                <a:solidFill>
                  <a:srgbClr val="292929"/>
                </a:solidFill>
                <a:latin typeface="Arial"/>
                <a:ea typeface="Arial"/>
                <a:cs typeface="Arial"/>
                <a:sym typeface="Arial"/>
              </a:rPr>
              <a:t>The only difference is instead of taking the square of the coefficients, magnitudes are taken into account.</a:t>
            </a:r>
            <a:r>
              <a:rPr lang="en-US" b="0" i="0">
                <a:solidFill>
                  <a:srgbClr val="292929"/>
                </a:solidFill>
                <a:latin typeface="Arial"/>
                <a:ea typeface="Arial"/>
                <a:cs typeface="Arial"/>
                <a:sym typeface="Arial"/>
              </a:rPr>
              <a:t> This type of regularization (L1) can lead to zero coefficients i.e. some of the features are completely neglected for the evaluation of output. </a:t>
            </a:r>
            <a:r>
              <a:rPr lang="en-US" b="1" i="0">
                <a:solidFill>
                  <a:srgbClr val="292929"/>
                </a:solidFill>
                <a:latin typeface="Arial"/>
                <a:ea typeface="Arial"/>
                <a:cs typeface="Arial"/>
                <a:sym typeface="Arial"/>
              </a:rPr>
              <a:t>So Lasso regression not only helps in reducing over-fitting but it can help us in feature selection.</a:t>
            </a:r>
            <a:r>
              <a:rPr lang="en-US" b="0" i="0">
                <a:solidFill>
                  <a:srgbClr val="292929"/>
                </a:solidFill>
                <a:latin typeface="Arial"/>
                <a:ea typeface="Arial"/>
                <a:cs typeface="Arial"/>
                <a:sym typeface="Arial"/>
              </a:rPr>
              <a:t> </a:t>
            </a:r>
            <a:endParaRPr/>
          </a:p>
          <a:p>
            <a:pPr marL="0" marR="0" lvl="0" indent="0" algn="l" rtl="0">
              <a:lnSpc>
                <a:spcPct val="100000"/>
              </a:lnSpc>
              <a:spcBef>
                <a:spcPts val="0"/>
              </a:spcBef>
              <a:spcAft>
                <a:spcPts val="0"/>
              </a:spcAft>
              <a:buSzPts val="2200"/>
              <a:buFont typeface="Merriweather Sans"/>
              <a:buNone/>
            </a:pPr>
            <a:endParaRPr/>
          </a:p>
          <a:p>
            <a:pPr marL="0" lvl="0" indent="0" algn="l" rtl="0">
              <a:spcBef>
                <a:spcPts val="0"/>
              </a:spcBef>
              <a:spcAft>
                <a:spcPts val="0"/>
              </a:spcAft>
              <a:buNone/>
            </a:pPr>
            <a:r>
              <a:rPr lang="en-US" b="1" i="1">
                <a:solidFill>
                  <a:srgbClr val="232629"/>
                </a:solidFill>
                <a:latin typeface="Arial"/>
                <a:ea typeface="Arial"/>
                <a:cs typeface="Arial"/>
                <a:sym typeface="Arial"/>
              </a:rPr>
              <a:t>PCR is very similar to ridge regression</a:t>
            </a:r>
            <a:r>
              <a:rPr lang="en-US" b="0" i="0">
                <a:solidFill>
                  <a:srgbClr val="232629"/>
                </a:solidFill>
                <a:latin typeface="Arial"/>
                <a:ea typeface="Arial"/>
                <a:cs typeface="Arial"/>
                <a:sym typeface="Arial"/>
              </a:rPr>
              <a:t>: both methods use the principal components of the input matrix </a:t>
            </a:r>
            <a:r>
              <a:rPr lang="en-US" b="0" i="0" u="none" strike="noStrike">
                <a:solidFill>
                  <a:srgbClr val="232629"/>
                </a:solidFill>
                <a:latin typeface="Arial"/>
                <a:ea typeface="Arial"/>
                <a:cs typeface="Arial"/>
                <a:sym typeface="Arial"/>
              </a:rPr>
              <a:t>XX</a:t>
            </a:r>
            <a:r>
              <a:rPr lang="en-US" b="0" i="0">
                <a:solidFill>
                  <a:srgbClr val="232629"/>
                </a:solidFill>
                <a:latin typeface="Arial"/>
                <a:ea typeface="Arial"/>
                <a:cs typeface="Arial"/>
                <a:sym typeface="Arial"/>
              </a:rPr>
              <a:t>. Ridge regression shrinks the coeﬃcients of the principal components, the shrinkage depends on the corresponding eigenvalues; PCR completely discards the components to the smallest </a:t>
            </a:r>
            <a:r>
              <a:rPr lang="en-US" b="0" i="0" u="none" strike="noStrike">
                <a:solidFill>
                  <a:srgbClr val="232629"/>
                </a:solidFill>
                <a:latin typeface="Arial"/>
                <a:ea typeface="Arial"/>
                <a:cs typeface="Arial"/>
                <a:sym typeface="Arial"/>
              </a:rPr>
              <a:t>p−q </a:t>
            </a:r>
            <a:r>
              <a:rPr lang="en-US" b="0" i="0">
                <a:solidFill>
                  <a:srgbClr val="232629"/>
                </a:solidFill>
                <a:latin typeface="Arial"/>
                <a:ea typeface="Arial"/>
                <a:cs typeface="Arial"/>
                <a:sym typeface="Arial"/>
              </a:rPr>
              <a:t>eigenvalues.</a:t>
            </a:r>
            <a:endParaRPr/>
          </a:p>
          <a:p>
            <a:pPr marL="0" lvl="0" indent="0" algn="l" rtl="0">
              <a:spcBef>
                <a:spcPts val="0"/>
              </a:spcBef>
              <a:spcAft>
                <a:spcPts val="0"/>
              </a:spcAft>
              <a:buNone/>
            </a:pPr>
            <a:endParaRPr b="0" i="0">
              <a:solidFill>
                <a:srgbClr val="232629"/>
              </a:solidFill>
              <a:latin typeface="Arial"/>
              <a:ea typeface="Arial"/>
              <a:cs typeface="Arial"/>
              <a:sym typeface="Arial"/>
            </a:endParaRPr>
          </a:p>
          <a:p>
            <a:pPr marL="0" lvl="0" indent="0" algn="l" rtl="0">
              <a:spcBef>
                <a:spcPts val="0"/>
              </a:spcBef>
              <a:spcAft>
                <a:spcPts val="0"/>
              </a:spcAft>
              <a:buNone/>
            </a:pPr>
            <a:r>
              <a:rPr lang="en-US" b="0" i="0">
                <a:solidFill>
                  <a:srgbClr val="232629"/>
                </a:solidFill>
                <a:latin typeface="Arial"/>
                <a:ea typeface="Arial"/>
                <a:cs typeface="Arial"/>
                <a:sym typeface="Arial"/>
              </a:rPr>
              <a:t>PLS also constructs a set of linear combinations of the inputs for regression, but unlike principal components regression it uses </a:t>
            </a:r>
            <a:r>
              <a:rPr lang="en-US" b="0" i="0" u="none" strike="noStrike">
                <a:solidFill>
                  <a:srgbClr val="232629"/>
                </a:solidFill>
                <a:latin typeface="Arial"/>
                <a:ea typeface="Arial"/>
                <a:cs typeface="Arial"/>
                <a:sym typeface="Arial"/>
              </a:rPr>
              <a:t>yy</a:t>
            </a:r>
            <a:r>
              <a:rPr lang="en-US" b="0" i="0">
                <a:solidFill>
                  <a:srgbClr val="232629"/>
                </a:solidFill>
                <a:latin typeface="Arial"/>
                <a:ea typeface="Arial"/>
                <a:cs typeface="Arial"/>
                <a:sym typeface="Arial"/>
              </a:rPr>
              <a:t> in addition to </a:t>
            </a:r>
            <a:r>
              <a:rPr lang="en-US" b="0" i="0" u="none" strike="noStrike">
                <a:solidFill>
                  <a:srgbClr val="232629"/>
                </a:solidFill>
                <a:latin typeface="Arial"/>
                <a:ea typeface="Arial"/>
                <a:cs typeface="Arial"/>
                <a:sym typeface="Arial"/>
              </a:rPr>
              <a:t>XX</a:t>
            </a:r>
            <a:r>
              <a:rPr lang="en-US" b="0" i="0">
                <a:solidFill>
                  <a:srgbClr val="232629"/>
                </a:solidFill>
                <a:latin typeface="Arial"/>
                <a:ea typeface="Arial"/>
                <a:cs typeface="Arial"/>
                <a:sym typeface="Arial"/>
              </a:rPr>
              <a:t> for this construction Since it uses also </a:t>
            </a:r>
            <a:r>
              <a:rPr lang="en-US" b="0" i="0" u="none" strike="noStrike">
                <a:solidFill>
                  <a:srgbClr val="232629"/>
                </a:solidFill>
                <a:latin typeface="Arial"/>
                <a:ea typeface="Arial"/>
                <a:cs typeface="Arial"/>
                <a:sym typeface="Arial"/>
              </a:rPr>
              <a:t>y</a:t>
            </a:r>
            <a:r>
              <a:rPr lang="en-US" b="0" i="0">
                <a:solidFill>
                  <a:srgbClr val="232629"/>
                </a:solidFill>
                <a:latin typeface="Arial"/>
                <a:ea typeface="Arial"/>
                <a:cs typeface="Arial"/>
                <a:sym typeface="Arial"/>
              </a:rPr>
              <a:t> to determine the PLS-directions, this method is supposed to have better prediction performance than for instance PCR. In contrast to PCR, PLS is looking for directions with high variance and large correlation with </a:t>
            </a:r>
            <a:r>
              <a:rPr lang="en-US" b="0" i="0" u="none" strike="noStrike">
                <a:solidFill>
                  <a:srgbClr val="232629"/>
                </a:solidFill>
                <a:latin typeface="Arial"/>
                <a:ea typeface="Arial"/>
                <a:cs typeface="Arial"/>
                <a:sym typeface="Arial"/>
              </a:rPr>
              <a:t>yy</a:t>
            </a:r>
            <a:r>
              <a:rPr lang="en-US" b="0" i="0">
                <a:solidFill>
                  <a:srgbClr val="232629"/>
                </a:solidFill>
                <a:latin typeface="Arial"/>
                <a:ea typeface="Arial"/>
                <a:cs typeface="Arial"/>
                <a:sym typeface="Arial"/>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9db0e502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9db0e5020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19cf418cc9_2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19cf418cc9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9cf418cc9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19cf418cc9_9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19c4b7377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19c4b7377f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9c4b7377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9c4b7377f_0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type="tx">
  <p:cSld name="TITLE_AND_BODY">
    <p:spTree>
      <p:nvGrpSpPr>
        <p:cNvPr id="1" name="Shape 9"/>
        <p:cNvGrpSpPr/>
        <p:nvPr/>
      </p:nvGrpSpPr>
      <p:grpSpPr>
        <a:xfrm>
          <a:off x="0" y="0"/>
          <a:ext cx="0" cy="0"/>
          <a:chOff x="0" y="0"/>
          <a:chExt cx="0" cy="0"/>
        </a:xfrm>
      </p:grpSpPr>
      <p:sp>
        <p:nvSpPr>
          <p:cNvPr id="10" name="Google Shape;10;p38"/>
          <p:cNvSpPr>
            <a:spLocks noGrp="1"/>
          </p:cNvSpPr>
          <p:nvPr>
            <p:ph type="pic" idx="2"/>
          </p:nvPr>
        </p:nvSpPr>
        <p:spPr>
          <a:xfrm>
            <a:off x="0" y="0"/>
            <a:ext cx="12192000" cy="6858000"/>
          </a:xfrm>
          <a:prstGeom prst="rect">
            <a:avLst/>
          </a:prstGeom>
          <a:noFill/>
          <a:ln>
            <a:noFill/>
          </a:ln>
        </p:spPr>
      </p:sp>
      <p:sp>
        <p:nvSpPr>
          <p:cNvPr id="11" name="Google Shape;11;p38"/>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5"/>
        <p:cNvGrpSpPr/>
        <p:nvPr/>
      </p:nvGrpSpPr>
      <p:grpSpPr>
        <a:xfrm>
          <a:off x="0" y="0"/>
          <a:ext cx="0" cy="0"/>
          <a:chOff x="0" y="0"/>
          <a:chExt cx="0" cy="0"/>
        </a:xfrm>
      </p:grpSpPr>
      <p:sp>
        <p:nvSpPr>
          <p:cNvPr id="36" name="Google Shape;36;p47"/>
          <p:cNvSpPr/>
          <p:nvPr/>
        </p:nvSpPr>
        <p:spPr>
          <a:xfrm>
            <a:off x="0" y="0"/>
            <a:ext cx="3348508" cy="6858000"/>
          </a:xfrm>
          <a:prstGeom prst="rect">
            <a:avLst/>
          </a:prstGeom>
          <a:solidFill>
            <a:srgbClr val="FFF4C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37" name="Google Shape;37;p47"/>
          <p:cNvSpPr>
            <a:spLocks noGrp="1"/>
          </p:cNvSpPr>
          <p:nvPr>
            <p:ph type="pic" idx="2"/>
          </p:nvPr>
        </p:nvSpPr>
        <p:spPr>
          <a:xfrm>
            <a:off x="1084950" y="957452"/>
            <a:ext cx="4559124" cy="5009884"/>
          </a:xfrm>
          <a:prstGeom prst="rect">
            <a:avLst/>
          </a:prstGeom>
          <a:noFill/>
          <a:ln>
            <a:noFill/>
          </a:ln>
        </p:spPr>
      </p:sp>
      <p:sp>
        <p:nvSpPr>
          <p:cNvPr id="38" name="Google Shape;38;p47"/>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9"/>
        <p:cNvGrpSpPr/>
        <p:nvPr/>
      </p:nvGrpSpPr>
      <p:grpSpPr>
        <a:xfrm>
          <a:off x="0" y="0"/>
          <a:ext cx="0" cy="0"/>
          <a:chOff x="0" y="0"/>
          <a:chExt cx="0" cy="0"/>
        </a:xfrm>
      </p:grpSpPr>
      <p:sp>
        <p:nvSpPr>
          <p:cNvPr id="40" name="Google Shape;40;p48"/>
          <p:cNvSpPr>
            <a:spLocks noGrp="1"/>
          </p:cNvSpPr>
          <p:nvPr>
            <p:ph type="pic" idx="2"/>
          </p:nvPr>
        </p:nvSpPr>
        <p:spPr>
          <a:xfrm>
            <a:off x="3415255" y="446333"/>
            <a:ext cx="2556165" cy="3553692"/>
          </a:xfrm>
          <a:prstGeom prst="rect">
            <a:avLst/>
          </a:prstGeom>
          <a:noFill/>
          <a:ln>
            <a:noFill/>
          </a:ln>
        </p:spPr>
      </p:sp>
      <p:sp>
        <p:nvSpPr>
          <p:cNvPr id="41" name="Google Shape;41;p48"/>
          <p:cNvSpPr>
            <a:spLocks noGrp="1"/>
          </p:cNvSpPr>
          <p:nvPr>
            <p:ph type="pic" idx="3"/>
          </p:nvPr>
        </p:nvSpPr>
        <p:spPr>
          <a:xfrm>
            <a:off x="713618" y="2960933"/>
            <a:ext cx="2556166" cy="3394364"/>
          </a:xfrm>
          <a:prstGeom prst="rect">
            <a:avLst/>
          </a:prstGeom>
          <a:noFill/>
          <a:ln>
            <a:noFill/>
          </a:ln>
        </p:spPr>
      </p:sp>
      <p:sp>
        <p:nvSpPr>
          <p:cNvPr id="42" name="Google Shape;42;p48"/>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43"/>
        <p:cNvGrpSpPr/>
        <p:nvPr/>
      </p:nvGrpSpPr>
      <p:grpSpPr>
        <a:xfrm>
          <a:off x="0" y="0"/>
          <a:ext cx="0" cy="0"/>
          <a:chOff x="0" y="0"/>
          <a:chExt cx="0" cy="0"/>
        </a:xfrm>
      </p:grpSpPr>
      <p:sp>
        <p:nvSpPr>
          <p:cNvPr id="44" name="Google Shape;44;p49"/>
          <p:cNvSpPr>
            <a:spLocks noGrp="1"/>
          </p:cNvSpPr>
          <p:nvPr>
            <p:ph type="pic" idx="2"/>
          </p:nvPr>
        </p:nvSpPr>
        <p:spPr>
          <a:xfrm>
            <a:off x="6459316" y="1067081"/>
            <a:ext cx="5732684" cy="5799733"/>
          </a:xfrm>
          <a:prstGeom prst="rect">
            <a:avLst/>
          </a:prstGeom>
          <a:noFill/>
          <a:ln>
            <a:noFill/>
          </a:ln>
        </p:spPr>
      </p:sp>
      <p:sp>
        <p:nvSpPr>
          <p:cNvPr id="45" name="Google Shape;45;p49"/>
          <p:cNvSpPr>
            <a:spLocks noGrp="1"/>
          </p:cNvSpPr>
          <p:nvPr>
            <p:ph type="pic" idx="3"/>
          </p:nvPr>
        </p:nvSpPr>
        <p:spPr>
          <a:xfrm>
            <a:off x="2717800" y="3889142"/>
            <a:ext cx="5953946" cy="2980327"/>
          </a:xfrm>
          <a:prstGeom prst="rect">
            <a:avLst/>
          </a:prstGeom>
          <a:noFill/>
          <a:ln>
            <a:noFill/>
          </a:ln>
        </p:spPr>
      </p:sp>
      <p:sp>
        <p:nvSpPr>
          <p:cNvPr id="46" name="Google Shape;46;p49"/>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47"/>
        <p:cNvGrpSpPr/>
        <p:nvPr/>
      </p:nvGrpSpPr>
      <p:grpSpPr>
        <a:xfrm>
          <a:off x="0" y="0"/>
          <a:ext cx="0" cy="0"/>
          <a:chOff x="0" y="0"/>
          <a:chExt cx="0" cy="0"/>
        </a:xfrm>
      </p:grpSpPr>
      <p:sp>
        <p:nvSpPr>
          <p:cNvPr id="48" name="Google Shape;48;p50"/>
          <p:cNvSpPr/>
          <p:nvPr/>
        </p:nvSpPr>
        <p:spPr>
          <a:xfrm>
            <a:off x="0" y="1918952"/>
            <a:ext cx="12192000" cy="4939049"/>
          </a:xfrm>
          <a:prstGeom prst="rect">
            <a:avLst/>
          </a:prstGeom>
          <a:solidFill>
            <a:srgbClr val="FFF4C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49" name="Google Shape;49;p50"/>
          <p:cNvSpPr>
            <a:spLocks noGrp="1"/>
          </p:cNvSpPr>
          <p:nvPr>
            <p:ph type="pic" idx="2"/>
          </p:nvPr>
        </p:nvSpPr>
        <p:spPr>
          <a:xfrm>
            <a:off x="6222381" y="3547928"/>
            <a:ext cx="3419708" cy="2794807"/>
          </a:xfrm>
          <a:prstGeom prst="rect">
            <a:avLst/>
          </a:prstGeom>
          <a:noFill/>
          <a:ln>
            <a:noFill/>
          </a:ln>
        </p:spPr>
      </p:sp>
      <p:sp>
        <p:nvSpPr>
          <p:cNvPr id="50" name="Google Shape;50;p50"/>
          <p:cNvSpPr>
            <a:spLocks noGrp="1"/>
          </p:cNvSpPr>
          <p:nvPr>
            <p:ph type="pic" idx="3"/>
          </p:nvPr>
        </p:nvSpPr>
        <p:spPr>
          <a:xfrm>
            <a:off x="2549912" y="515265"/>
            <a:ext cx="3419709" cy="2794807"/>
          </a:xfrm>
          <a:prstGeom prst="rect">
            <a:avLst/>
          </a:prstGeom>
          <a:noFill/>
          <a:ln>
            <a:noFill/>
          </a:ln>
        </p:spPr>
      </p:sp>
      <p:sp>
        <p:nvSpPr>
          <p:cNvPr id="51" name="Google Shape;51;p50"/>
          <p:cNvSpPr>
            <a:spLocks noGrp="1"/>
          </p:cNvSpPr>
          <p:nvPr>
            <p:ph type="pic" idx="4"/>
          </p:nvPr>
        </p:nvSpPr>
        <p:spPr>
          <a:xfrm>
            <a:off x="6222381" y="515265"/>
            <a:ext cx="3419708" cy="2794807"/>
          </a:xfrm>
          <a:prstGeom prst="rect">
            <a:avLst/>
          </a:prstGeom>
          <a:noFill/>
          <a:ln>
            <a:noFill/>
          </a:ln>
        </p:spPr>
      </p:sp>
      <p:sp>
        <p:nvSpPr>
          <p:cNvPr id="52" name="Google Shape;52;p50"/>
          <p:cNvSpPr>
            <a:spLocks noGrp="1"/>
          </p:cNvSpPr>
          <p:nvPr>
            <p:ph type="pic" idx="5"/>
          </p:nvPr>
        </p:nvSpPr>
        <p:spPr>
          <a:xfrm>
            <a:off x="2549912" y="3547928"/>
            <a:ext cx="3419709" cy="2794807"/>
          </a:xfrm>
          <a:prstGeom prst="rect">
            <a:avLst/>
          </a:prstGeom>
          <a:noFill/>
          <a:ln>
            <a:noFill/>
          </a:ln>
        </p:spPr>
      </p:sp>
      <p:sp>
        <p:nvSpPr>
          <p:cNvPr id="53" name="Google Shape;53;p50"/>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54"/>
        <p:cNvGrpSpPr/>
        <p:nvPr/>
      </p:nvGrpSpPr>
      <p:grpSpPr>
        <a:xfrm>
          <a:off x="0" y="0"/>
          <a:ext cx="0" cy="0"/>
          <a:chOff x="0" y="0"/>
          <a:chExt cx="0" cy="0"/>
        </a:xfrm>
      </p:grpSpPr>
      <p:sp>
        <p:nvSpPr>
          <p:cNvPr id="55" name="Google Shape;55;p51"/>
          <p:cNvSpPr>
            <a:spLocks noGrp="1"/>
          </p:cNvSpPr>
          <p:nvPr>
            <p:ph type="pic" idx="2"/>
          </p:nvPr>
        </p:nvSpPr>
        <p:spPr>
          <a:xfrm>
            <a:off x="64922" y="85724"/>
            <a:ext cx="5983442" cy="2820169"/>
          </a:xfrm>
          <a:prstGeom prst="rect">
            <a:avLst/>
          </a:prstGeom>
          <a:noFill/>
          <a:ln>
            <a:noFill/>
          </a:ln>
        </p:spPr>
      </p:sp>
      <p:sp>
        <p:nvSpPr>
          <p:cNvPr id="56" name="Google Shape;56;p51"/>
          <p:cNvSpPr>
            <a:spLocks noGrp="1"/>
          </p:cNvSpPr>
          <p:nvPr>
            <p:ph type="pic" idx="3"/>
          </p:nvPr>
        </p:nvSpPr>
        <p:spPr>
          <a:xfrm>
            <a:off x="63334" y="2971032"/>
            <a:ext cx="5983442" cy="2820169"/>
          </a:xfrm>
          <a:prstGeom prst="rect">
            <a:avLst/>
          </a:prstGeom>
          <a:noFill/>
          <a:ln>
            <a:noFill/>
          </a:ln>
        </p:spPr>
      </p:sp>
      <p:sp>
        <p:nvSpPr>
          <p:cNvPr id="57" name="Google Shape;57;p51"/>
          <p:cNvSpPr>
            <a:spLocks noGrp="1"/>
          </p:cNvSpPr>
          <p:nvPr>
            <p:ph type="pic" idx="4"/>
          </p:nvPr>
        </p:nvSpPr>
        <p:spPr>
          <a:xfrm>
            <a:off x="6113286" y="85724"/>
            <a:ext cx="5983441" cy="2820169"/>
          </a:xfrm>
          <a:prstGeom prst="rect">
            <a:avLst/>
          </a:prstGeom>
          <a:noFill/>
          <a:ln>
            <a:noFill/>
          </a:ln>
        </p:spPr>
      </p:sp>
      <p:sp>
        <p:nvSpPr>
          <p:cNvPr id="58" name="Google Shape;58;p51"/>
          <p:cNvSpPr>
            <a:spLocks noGrp="1"/>
          </p:cNvSpPr>
          <p:nvPr>
            <p:ph type="pic" idx="5"/>
          </p:nvPr>
        </p:nvSpPr>
        <p:spPr>
          <a:xfrm>
            <a:off x="6121224" y="2971032"/>
            <a:ext cx="5983442" cy="2820169"/>
          </a:xfrm>
          <a:prstGeom prst="rect">
            <a:avLst/>
          </a:prstGeom>
          <a:noFill/>
          <a:ln>
            <a:noFill/>
          </a:ln>
        </p:spPr>
      </p:sp>
      <p:sp>
        <p:nvSpPr>
          <p:cNvPr id="59" name="Google Shape;59;p51"/>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60"/>
        <p:cNvGrpSpPr/>
        <p:nvPr/>
      </p:nvGrpSpPr>
      <p:grpSpPr>
        <a:xfrm>
          <a:off x="0" y="0"/>
          <a:ext cx="0" cy="0"/>
          <a:chOff x="0" y="0"/>
          <a:chExt cx="0" cy="0"/>
        </a:xfrm>
      </p:grpSpPr>
      <p:sp>
        <p:nvSpPr>
          <p:cNvPr id="61" name="Google Shape;61;p52"/>
          <p:cNvSpPr/>
          <p:nvPr/>
        </p:nvSpPr>
        <p:spPr>
          <a:xfrm>
            <a:off x="-1" y="0"/>
            <a:ext cx="2957765" cy="6858000"/>
          </a:xfrm>
          <a:prstGeom prst="rect">
            <a:avLst/>
          </a:prstGeom>
          <a:solidFill>
            <a:srgbClr val="FFF4C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grpSp>
        <p:nvGrpSpPr>
          <p:cNvPr id="62" name="Google Shape;62;p52"/>
          <p:cNvGrpSpPr/>
          <p:nvPr/>
        </p:nvGrpSpPr>
        <p:grpSpPr>
          <a:xfrm>
            <a:off x="1434001" y="1355050"/>
            <a:ext cx="2629818" cy="4270169"/>
            <a:chOff x="0" y="0"/>
            <a:chExt cx="2629817" cy="4270167"/>
          </a:xfrm>
        </p:grpSpPr>
        <p:sp>
          <p:nvSpPr>
            <p:cNvPr id="63" name="Google Shape;63;p52"/>
            <p:cNvSpPr/>
            <p:nvPr/>
          </p:nvSpPr>
          <p:spPr>
            <a:xfrm>
              <a:off x="284299" y="4078365"/>
              <a:ext cx="2345518" cy="191802"/>
            </a:xfrm>
            <a:prstGeom prst="rect">
              <a:avLst/>
            </a:prstGeom>
            <a:blipFill rotWithShape="1">
              <a:blip r:embed="rId2">
                <a:alphaModFix/>
              </a:blip>
              <a:stretch>
                <a:fillRect/>
              </a:stretch>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64" name="Google Shape;64;p52"/>
            <p:cNvSpPr/>
            <p:nvPr/>
          </p:nvSpPr>
          <p:spPr>
            <a:xfrm>
              <a:off x="0" y="4088592"/>
              <a:ext cx="396332" cy="146808"/>
            </a:xfrm>
            <a:prstGeom prst="rect">
              <a:avLst/>
            </a:prstGeom>
            <a:blipFill rotWithShape="1">
              <a:blip r:embed="rId3">
                <a:alphaModFix/>
              </a:blip>
              <a:stretch>
                <a:fillRect/>
              </a:stretch>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65" name="Google Shape;65;p52"/>
            <p:cNvSpPr/>
            <p:nvPr/>
          </p:nvSpPr>
          <p:spPr>
            <a:xfrm>
              <a:off x="323159" y="0"/>
              <a:ext cx="2075535" cy="4196531"/>
            </a:xfrm>
            <a:prstGeom prst="rect">
              <a:avLst/>
            </a:prstGeom>
            <a:blipFill rotWithShape="1">
              <a:blip r:embed="rId4">
                <a:alphaModFix/>
              </a:blip>
              <a:stretch>
                <a:fillRect/>
              </a:stretch>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66" name="Google Shape;66;p52"/>
            <p:cNvSpPr/>
            <p:nvPr/>
          </p:nvSpPr>
          <p:spPr>
            <a:xfrm>
              <a:off x="347703" y="20453"/>
              <a:ext cx="2028493" cy="4145398"/>
            </a:xfrm>
            <a:custGeom>
              <a:avLst/>
              <a:gdLst/>
              <a:ahLst/>
              <a:cxnLst/>
              <a:rect l="l" t="t" r="r" b="b"/>
              <a:pathLst>
                <a:path w="21600" h="21600" extrusionOk="0">
                  <a:moveTo>
                    <a:pt x="21600" y="20158"/>
                  </a:moveTo>
                  <a:cubicBezTo>
                    <a:pt x="21600" y="20950"/>
                    <a:pt x="20273" y="21600"/>
                    <a:pt x="18595" y="21600"/>
                  </a:cubicBezTo>
                  <a:cubicBezTo>
                    <a:pt x="3035" y="21600"/>
                    <a:pt x="3035" y="21600"/>
                    <a:pt x="3035" y="21600"/>
                  </a:cubicBezTo>
                  <a:cubicBezTo>
                    <a:pt x="1357" y="21600"/>
                    <a:pt x="0" y="20950"/>
                    <a:pt x="0" y="20158"/>
                  </a:cubicBezTo>
                  <a:cubicBezTo>
                    <a:pt x="0" y="1442"/>
                    <a:pt x="0" y="1442"/>
                    <a:pt x="0" y="1442"/>
                  </a:cubicBezTo>
                  <a:cubicBezTo>
                    <a:pt x="0" y="650"/>
                    <a:pt x="1357" y="0"/>
                    <a:pt x="3035" y="0"/>
                  </a:cubicBezTo>
                  <a:cubicBezTo>
                    <a:pt x="18595" y="0"/>
                    <a:pt x="18595" y="0"/>
                    <a:pt x="18595" y="0"/>
                  </a:cubicBezTo>
                  <a:cubicBezTo>
                    <a:pt x="20243" y="0"/>
                    <a:pt x="21600" y="650"/>
                    <a:pt x="21600" y="1442"/>
                  </a:cubicBezTo>
                  <a:cubicBezTo>
                    <a:pt x="21600" y="20158"/>
                    <a:pt x="21600" y="20158"/>
                    <a:pt x="21600" y="20158"/>
                  </a:cubicBezTo>
                </a:path>
              </a:pathLst>
            </a:custGeom>
            <a:solidFill>
              <a:srgbClr val="ECEC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67" name="Google Shape;67;p52"/>
            <p:cNvSpPr/>
            <p:nvPr/>
          </p:nvSpPr>
          <p:spPr>
            <a:xfrm>
              <a:off x="398836" y="529738"/>
              <a:ext cx="1930318" cy="3186143"/>
            </a:xfrm>
            <a:custGeom>
              <a:avLst/>
              <a:gdLst/>
              <a:ahLst/>
              <a:cxnLst/>
              <a:rect l="l" t="t" r="r" b="b"/>
              <a:pathLst>
                <a:path w="21600" h="21600" extrusionOk="0">
                  <a:moveTo>
                    <a:pt x="21600" y="21600"/>
                  </a:moveTo>
                  <a:lnTo>
                    <a:pt x="0" y="21600"/>
                  </a:lnTo>
                  <a:lnTo>
                    <a:pt x="0" y="19"/>
                  </a:lnTo>
                  <a:lnTo>
                    <a:pt x="21600" y="0"/>
                  </a:lnTo>
                  <a:lnTo>
                    <a:pt x="21600" y="21600"/>
                  </a:lnTo>
                </a:path>
              </a:pathLst>
            </a:custGeom>
            <a:solidFill>
              <a:srgbClr val="4E4E4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68" name="Google Shape;68;p52"/>
            <p:cNvSpPr/>
            <p:nvPr/>
          </p:nvSpPr>
          <p:spPr>
            <a:xfrm>
              <a:off x="1024703" y="269983"/>
              <a:ext cx="71132" cy="67049"/>
            </a:xfrm>
            <a:prstGeom prst="rect">
              <a:avLst/>
            </a:prstGeom>
            <a:blipFill rotWithShape="1">
              <a:blip r:embed="rId5">
                <a:alphaModFix/>
              </a:blip>
              <a:stretch>
                <a:fillRect/>
              </a:stretch>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69" name="Google Shape;69;p52"/>
            <p:cNvSpPr/>
            <p:nvPr/>
          </p:nvSpPr>
          <p:spPr>
            <a:xfrm>
              <a:off x="1041067" y="284299"/>
              <a:ext cx="36383" cy="36383"/>
            </a:xfrm>
            <a:custGeom>
              <a:avLst/>
              <a:gdLst/>
              <a:ahLst/>
              <a:cxnLst/>
              <a:rect l="l" t="t" r="r" b="b"/>
              <a:pathLst>
                <a:path w="21600" h="21600" extrusionOk="0">
                  <a:moveTo>
                    <a:pt x="21600" y="10800"/>
                  </a:moveTo>
                  <a:cubicBezTo>
                    <a:pt x="21600" y="16971"/>
                    <a:pt x="16971" y="21600"/>
                    <a:pt x="10800" y="21600"/>
                  </a:cubicBezTo>
                  <a:cubicBezTo>
                    <a:pt x="4629" y="21600"/>
                    <a:pt x="0" y="16971"/>
                    <a:pt x="0" y="10800"/>
                  </a:cubicBezTo>
                  <a:cubicBezTo>
                    <a:pt x="0" y="4629"/>
                    <a:pt x="4629" y="0"/>
                    <a:pt x="10800" y="0"/>
                  </a:cubicBezTo>
                  <a:cubicBezTo>
                    <a:pt x="16971" y="0"/>
                    <a:pt x="21600" y="4629"/>
                    <a:pt x="21600" y="10800"/>
                  </a:cubicBezTo>
                </a:path>
              </a:pathLst>
            </a:custGeom>
            <a:solidFill>
              <a:srgbClr val="0A0B0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70" name="Google Shape;70;p52"/>
            <p:cNvSpPr/>
            <p:nvPr/>
          </p:nvSpPr>
          <p:spPr>
            <a:xfrm>
              <a:off x="1047203" y="290434"/>
              <a:ext cx="32277" cy="28209"/>
            </a:xfrm>
            <a:prstGeom prst="rect">
              <a:avLst/>
            </a:prstGeom>
            <a:blipFill rotWithShape="1">
              <a:blip r:embed="rId6">
                <a:alphaModFix/>
              </a:blip>
              <a:stretch>
                <a:fillRect/>
              </a:stretch>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71" name="Google Shape;71;p52"/>
            <p:cNvSpPr/>
            <p:nvPr/>
          </p:nvSpPr>
          <p:spPr>
            <a:xfrm>
              <a:off x="1327040" y="284961"/>
              <a:ext cx="12701" cy="12701"/>
            </a:xfrm>
            <a:custGeom>
              <a:avLst/>
              <a:gdLst/>
              <a:ahLst/>
              <a:cxnLst/>
              <a:rect l="l" t="t" r="r" b="b"/>
              <a:pathLst>
                <a:path w="21600" h="21600" extrusionOk="0">
                  <a:moveTo>
                    <a:pt x="10800" y="3600"/>
                  </a:moveTo>
                  <a:lnTo>
                    <a:pt x="0" y="3600"/>
                  </a:lnTo>
                  <a:lnTo>
                    <a:pt x="0" y="0"/>
                  </a:lnTo>
                  <a:lnTo>
                    <a:pt x="10800" y="0"/>
                  </a:lnTo>
                  <a:lnTo>
                    <a:pt x="0" y="0"/>
                  </a:lnTo>
                  <a:lnTo>
                    <a:pt x="21600" y="0"/>
                  </a:lnTo>
                  <a:cubicBezTo>
                    <a:pt x="21600" y="3600"/>
                    <a:pt x="21600" y="10800"/>
                    <a:pt x="21600" y="3600"/>
                  </a:cubicBezTo>
                  <a:lnTo>
                    <a:pt x="21600" y="21600"/>
                  </a:lnTo>
                  <a:cubicBezTo>
                    <a:pt x="21600" y="3600"/>
                    <a:pt x="21600" y="0"/>
                    <a:pt x="21600" y="3600"/>
                  </a:cubicBezTo>
                  <a:lnTo>
                    <a:pt x="10800" y="3600"/>
                  </a:lnTo>
                </a:path>
              </a:pathLst>
            </a:custGeom>
            <a:solidFill>
              <a:srgbClr val="00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72" name="Google Shape;72;p52"/>
            <p:cNvSpPr/>
            <p:nvPr/>
          </p:nvSpPr>
          <p:spPr>
            <a:xfrm>
              <a:off x="1227191" y="284299"/>
              <a:ext cx="339063" cy="36383"/>
            </a:xfrm>
            <a:prstGeom prst="rect">
              <a:avLst/>
            </a:prstGeom>
            <a:blipFill rotWithShape="1">
              <a:blip r:embed="rId7">
                <a:alphaModFix/>
              </a:blip>
              <a:stretch>
                <a:fillRect/>
              </a:stretch>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73" name="Google Shape;73;p52"/>
            <p:cNvSpPr/>
            <p:nvPr/>
          </p:nvSpPr>
          <p:spPr>
            <a:xfrm>
              <a:off x="1216964" y="3767476"/>
              <a:ext cx="316564" cy="308383"/>
            </a:xfrm>
            <a:prstGeom prst="rect">
              <a:avLst/>
            </a:prstGeom>
            <a:blipFill rotWithShape="1">
              <a:blip r:embed="rId8">
                <a:alphaModFix/>
              </a:blip>
              <a:stretch>
                <a:fillRect/>
              </a:stretch>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74" name="Google Shape;74;p52"/>
            <p:cNvSpPr/>
            <p:nvPr/>
          </p:nvSpPr>
          <p:spPr>
            <a:xfrm>
              <a:off x="1229236" y="3777702"/>
              <a:ext cx="294066" cy="285886"/>
            </a:xfrm>
            <a:custGeom>
              <a:avLst/>
              <a:gdLst/>
              <a:ahLst/>
              <a:cxnLst/>
              <a:rect l="l" t="t" r="r" b="b"/>
              <a:pathLst>
                <a:path w="21600" h="21600" extrusionOk="0">
                  <a:moveTo>
                    <a:pt x="21600" y="10817"/>
                  </a:moveTo>
                  <a:cubicBezTo>
                    <a:pt x="21600" y="16835"/>
                    <a:pt x="16766" y="21600"/>
                    <a:pt x="10918" y="21600"/>
                  </a:cubicBezTo>
                  <a:cubicBezTo>
                    <a:pt x="4868" y="21600"/>
                    <a:pt x="0" y="16835"/>
                    <a:pt x="0" y="10817"/>
                  </a:cubicBezTo>
                  <a:cubicBezTo>
                    <a:pt x="0" y="4974"/>
                    <a:pt x="4868" y="0"/>
                    <a:pt x="10918" y="0"/>
                  </a:cubicBezTo>
                  <a:cubicBezTo>
                    <a:pt x="16766" y="0"/>
                    <a:pt x="21600" y="4765"/>
                    <a:pt x="21600" y="10817"/>
                  </a:cubicBezTo>
                </a:path>
              </a:pathLst>
            </a:custGeom>
            <a:solidFill>
              <a:srgbClr val="CDCCC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75" name="Google Shape;75;p52"/>
            <p:cNvSpPr/>
            <p:nvPr/>
          </p:nvSpPr>
          <p:spPr>
            <a:xfrm>
              <a:off x="1378544" y="3922921"/>
              <a:ext cx="144760" cy="142714"/>
            </a:xfrm>
            <a:prstGeom prst="rect">
              <a:avLst/>
            </a:prstGeom>
            <a:blipFill rotWithShape="1">
              <a:blip r:embed="rId9">
                <a:alphaModFix/>
              </a:blip>
              <a:stretch>
                <a:fillRect/>
              </a:stretch>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76" name="Google Shape;76;p52"/>
            <p:cNvSpPr/>
            <p:nvPr/>
          </p:nvSpPr>
          <p:spPr>
            <a:xfrm>
              <a:off x="1229236" y="3922921"/>
              <a:ext cx="294066" cy="142714"/>
            </a:xfrm>
            <a:prstGeom prst="rect">
              <a:avLst/>
            </a:prstGeom>
            <a:blipFill rotWithShape="1">
              <a:blip r:embed="rId10">
                <a:alphaModFix/>
              </a:blip>
              <a:stretch>
                <a:fillRect/>
              </a:stretch>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grpSp>
      <p:sp>
        <p:nvSpPr>
          <p:cNvPr id="77" name="Google Shape;77;p52"/>
          <p:cNvSpPr>
            <a:spLocks noGrp="1"/>
          </p:cNvSpPr>
          <p:nvPr>
            <p:ph type="pic" idx="2"/>
          </p:nvPr>
        </p:nvSpPr>
        <p:spPr>
          <a:xfrm>
            <a:off x="1825978" y="1885715"/>
            <a:ext cx="1935942" cy="3185682"/>
          </a:xfrm>
          <a:prstGeom prst="rect">
            <a:avLst/>
          </a:prstGeom>
          <a:noFill/>
          <a:ln>
            <a:noFill/>
          </a:ln>
        </p:spPr>
      </p:sp>
      <p:sp>
        <p:nvSpPr>
          <p:cNvPr id="78" name="Google Shape;78;p52"/>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79"/>
        <p:cNvGrpSpPr/>
        <p:nvPr/>
      </p:nvGrpSpPr>
      <p:grpSpPr>
        <a:xfrm>
          <a:off x="0" y="0"/>
          <a:ext cx="0" cy="0"/>
          <a:chOff x="0" y="0"/>
          <a:chExt cx="0" cy="0"/>
        </a:xfrm>
      </p:grpSpPr>
      <p:sp>
        <p:nvSpPr>
          <p:cNvPr id="80" name="Google Shape;80;p53"/>
          <p:cNvSpPr/>
          <p:nvPr/>
        </p:nvSpPr>
        <p:spPr>
          <a:xfrm>
            <a:off x="8325563" y="0"/>
            <a:ext cx="3866437" cy="6858000"/>
          </a:xfrm>
          <a:prstGeom prst="rect">
            <a:avLst/>
          </a:prstGeom>
          <a:solidFill>
            <a:srgbClr val="FFF4C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grpSp>
        <p:nvGrpSpPr>
          <p:cNvPr id="81" name="Google Shape;81;p53"/>
          <p:cNvGrpSpPr/>
          <p:nvPr/>
        </p:nvGrpSpPr>
        <p:grpSpPr>
          <a:xfrm>
            <a:off x="6060626" y="2060408"/>
            <a:ext cx="5292902" cy="3046850"/>
            <a:chOff x="0" y="0"/>
            <a:chExt cx="5292901" cy="3046849"/>
          </a:xfrm>
        </p:grpSpPr>
        <p:sp>
          <p:nvSpPr>
            <p:cNvPr id="82" name="Google Shape;82;p53"/>
            <p:cNvSpPr/>
            <p:nvPr/>
          </p:nvSpPr>
          <p:spPr>
            <a:xfrm>
              <a:off x="0" y="2929197"/>
              <a:ext cx="2666054" cy="117652"/>
            </a:xfrm>
            <a:custGeom>
              <a:avLst/>
              <a:gdLst/>
              <a:ahLst/>
              <a:cxnLst/>
              <a:rect l="l" t="t" r="r" b="b"/>
              <a:pathLst>
                <a:path w="21600" h="21600" extrusionOk="0">
                  <a:moveTo>
                    <a:pt x="0" y="8862"/>
                  </a:moveTo>
                  <a:cubicBezTo>
                    <a:pt x="0" y="12738"/>
                    <a:pt x="732" y="21600"/>
                    <a:pt x="1904" y="21600"/>
                  </a:cubicBezTo>
                  <a:cubicBezTo>
                    <a:pt x="3075" y="21600"/>
                    <a:pt x="21600" y="21600"/>
                    <a:pt x="21600" y="21600"/>
                  </a:cubicBezTo>
                  <a:cubicBezTo>
                    <a:pt x="21600" y="0"/>
                    <a:pt x="21600" y="0"/>
                    <a:pt x="21600" y="0"/>
                  </a:cubicBezTo>
                  <a:cubicBezTo>
                    <a:pt x="0" y="0"/>
                    <a:pt x="0" y="0"/>
                    <a:pt x="0" y="0"/>
                  </a:cubicBezTo>
                  <a:lnTo>
                    <a:pt x="0" y="8862"/>
                  </a:lnTo>
                  <a:close/>
                </a:path>
              </a:pathLst>
            </a:custGeom>
            <a:solidFill>
              <a:srgbClr val="B3B4B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83" name="Google Shape;83;p53"/>
            <p:cNvSpPr/>
            <p:nvPr/>
          </p:nvSpPr>
          <p:spPr>
            <a:xfrm>
              <a:off x="2626845" y="2929197"/>
              <a:ext cx="2666054" cy="117652"/>
            </a:xfrm>
            <a:custGeom>
              <a:avLst/>
              <a:gdLst/>
              <a:ahLst/>
              <a:cxnLst/>
              <a:rect l="l" t="t" r="r" b="b"/>
              <a:pathLst>
                <a:path w="21600" h="21600" extrusionOk="0">
                  <a:moveTo>
                    <a:pt x="21600" y="8862"/>
                  </a:moveTo>
                  <a:cubicBezTo>
                    <a:pt x="21600" y="12738"/>
                    <a:pt x="20867" y="21600"/>
                    <a:pt x="19694" y="21600"/>
                  </a:cubicBezTo>
                  <a:cubicBezTo>
                    <a:pt x="18521" y="21600"/>
                    <a:pt x="0" y="21600"/>
                    <a:pt x="0" y="21600"/>
                  </a:cubicBezTo>
                  <a:cubicBezTo>
                    <a:pt x="0" y="0"/>
                    <a:pt x="0" y="0"/>
                    <a:pt x="0" y="0"/>
                  </a:cubicBezTo>
                  <a:cubicBezTo>
                    <a:pt x="21600" y="0"/>
                    <a:pt x="21600" y="0"/>
                    <a:pt x="21600" y="0"/>
                  </a:cubicBezTo>
                  <a:lnTo>
                    <a:pt x="21600" y="8862"/>
                  </a:lnTo>
                  <a:close/>
                </a:path>
              </a:pathLst>
            </a:custGeom>
            <a:solidFill>
              <a:srgbClr val="B3B4B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84" name="Google Shape;84;p53"/>
            <p:cNvSpPr/>
            <p:nvPr/>
          </p:nvSpPr>
          <p:spPr>
            <a:xfrm>
              <a:off x="521749" y="0"/>
              <a:ext cx="4288606" cy="2938248"/>
            </a:xfrm>
            <a:custGeom>
              <a:avLst/>
              <a:gdLst/>
              <a:ahLst/>
              <a:cxnLst/>
              <a:rect l="l" t="t" r="r" b="b"/>
              <a:pathLst>
                <a:path w="21600" h="21600" extrusionOk="0">
                  <a:moveTo>
                    <a:pt x="20917" y="0"/>
                  </a:moveTo>
                  <a:cubicBezTo>
                    <a:pt x="683" y="0"/>
                    <a:pt x="683" y="0"/>
                    <a:pt x="683" y="0"/>
                  </a:cubicBezTo>
                  <a:cubicBezTo>
                    <a:pt x="304" y="0"/>
                    <a:pt x="0" y="444"/>
                    <a:pt x="0" y="998"/>
                  </a:cubicBezTo>
                  <a:cubicBezTo>
                    <a:pt x="0" y="4834"/>
                    <a:pt x="0" y="4834"/>
                    <a:pt x="0" y="4834"/>
                  </a:cubicBezTo>
                  <a:cubicBezTo>
                    <a:pt x="0" y="20602"/>
                    <a:pt x="0" y="20602"/>
                    <a:pt x="0" y="20602"/>
                  </a:cubicBezTo>
                  <a:cubicBezTo>
                    <a:pt x="0" y="21156"/>
                    <a:pt x="304" y="21600"/>
                    <a:pt x="683" y="21600"/>
                  </a:cubicBezTo>
                  <a:cubicBezTo>
                    <a:pt x="20917" y="21600"/>
                    <a:pt x="20917" y="21600"/>
                    <a:pt x="20917" y="21600"/>
                  </a:cubicBezTo>
                  <a:cubicBezTo>
                    <a:pt x="21296" y="21600"/>
                    <a:pt x="21600" y="21156"/>
                    <a:pt x="21600" y="20602"/>
                  </a:cubicBezTo>
                  <a:cubicBezTo>
                    <a:pt x="21600" y="998"/>
                    <a:pt x="21600" y="998"/>
                    <a:pt x="21600" y="998"/>
                  </a:cubicBezTo>
                  <a:cubicBezTo>
                    <a:pt x="21600" y="444"/>
                    <a:pt x="21296" y="0"/>
                    <a:pt x="20917" y="0"/>
                  </a:cubicBezTo>
                  <a:close/>
                </a:path>
              </a:pathLst>
            </a:custGeom>
            <a:solidFill>
              <a:srgbClr val="D2D3D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85" name="Google Shape;85;p53"/>
            <p:cNvSpPr/>
            <p:nvPr/>
          </p:nvSpPr>
          <p:spPr>
            <a:xfrm>
              <a:off x="536830" y="15082"/>
              <a:ext cx="4261465" cy="2908083"/>
            </a:xfrm>
            <a:custGeom>
              <a:avLst/>
              <a:gdLst/>
              <a:ahLst/>
              <a:cxnLst/>
              <a:rect l="l" t="t" r="r" b="b"/>
              <a:pathLst>
                <a:path w="21600" h="21600" extrusionOk="0">
                  <a:moveTo>
                    <a:pt x="611" y="21600"/>
                  </a:moveTo>
                  <a:cubicBezTo>
                    <a:pt x="275" y="21600"/>
                    <a:pt x="0" y="21197"/>
                    <a:pt x="0" y="20704"/>
                  </a:cubicBezTo>
                  <a:cubicBezTo>
                    <a:pt x="0" y="896"/>
                    <a:pt x="0" y="896"/>
                    <a:pt x="0" y="896"/>
                  </a:cubicBezTo>
                  <a:cubicBezTo>
                    <a:pt x="0" y="403"/>
                    <a:pt x="275" y="0"/>
                    <a:pt x="611" y="0"/>
                  </a:cubicBezTo>
                  <a:cubicBezTo>
                    <a:pt x="20974" y="0"/>
                    <a:pt x="20974" y="0"/>
                    <a:pt x="20974" y="0"/>
                  </a:cubicBezTo>
                  <a:cubicBezTo>
                    <a:pt x="21325" y="0"/>
                    <a:pt x="21600" y="403"/>
                    <a:pt x="21600" y="896"/>
                  </a:cubicBezTo>
                  <a:cubicBezTo>
                    <a:pt x="21600" y="20704"/>
                    <a:pt x="21600" y="20704"/>
                    <a:pt x="21600" y="20704"/>
                  </a:cubicBezTo>
                  <a:cubicBezTo>
                    <a:pt x="21600" y="21197"/>
                    <a:pt x="21325" y="21600"/>
                    <a:pt x="20974" y="21600"/>
                  </a:cubicBezTo>
                  <a:lnTo>
                    <a:pt x="611" y="21600"/>
                  </a:lnTo>
                  <a:close/>
                </a:path>
              </a:pathLst>
            </a:cu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86" name="Google Shape;86;p53"/>
            <p:cNvSpPr/>
            <p:nvPr/>
          </p:nvSpPr>
          <p:spPr>
            <a:xfrm>
              <a:off x="0" y="2880929"/>
              <a:ext cx="5292901" cy="96534"/>
            </a:xfrm>
            <a:prstGeom prst="rect">
              <a:avLst/>
            </a:prstGeom>
            <a:solidFill>
              <a:srgbClr val="F2F2F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87" name="Google Shape;87;p53"/>
            <p:cNvSpPr/>
            <p:nvPr/>
          </p:nvSpPr>
          <p:spPr>
            <a:xfrm>
              <a:off x="2264937" y="2880929"/>
              <a:ext cx="760007" cy="54301"/>
            </a:xfrm>
            <a:custGeom>
              <a:avLst/>
              <a:gdLst/>
              <a:ahLst/>
              <a:cxnLst/>
              <a:rect l="l" t="t" r="r" b="b"/>
              <a:pathLst>
                <a:path w="21600" h="21600" extrusionOk="0">
                  <a:moveTo>
                    <a:pt x="0" y="0"/>
                  </a:moveTo>
                  <a:cubicBezTo>
                    <a:pt x="171" y="12000"/>
                    <a:pt x="943" y="21600"/>
                    <a:pt x="1886" y="21600"/>
                  </a:cubicBezTo>
                  <a:cubicBezTo>
                    <a:pt x="19714" y="21600"/>
                    <a:pt x="19714" y="21600"/>
                    <a:pt x="19714" y="21600"/>
                  </a:cubicBezTo>
                  <a:cubicBezTo>
                    <a:pt x="20657" y="21600"/>
                    <a:pt x="21429" y="12000"/>
                    <a:pt x="21600" y="0"/>
                  </a:cubicBezTo>
                  <a:lnTo>
                    <a:pt x="0" y="0"/>
                  </a:lnTo>
                  <a:close/>
                </a:path>
              </a:pathLst>
            </a:custGeom>
            <a:solidFill>
              <a:srgbClr val="B3B4B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88" name="Google Shape;88;p53"/>
            <p:cNvSpPr/>
            <p:nvPr/>
          </p:nvSpPr>
          <p:spPr>
            <a:xfrm>
              <a:off x="678576" y="199100"/>
              <a:ext cx="3977970" cy="2512898"/>
            </a:xfrm>
            <a:prstGeom prst="rect">
              <a:avLst/>
            </a:prstGeom>
            <a:solidFill>
              <a:srgbClr val="F2F2F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89" name="Google Shape;89;p53"/>
            <p:cNvSpPr/>
            <p:nvPr/>
          </p:nvSpPr>
          <p:spPr>
            <a:xfrm>
              <a:off x="2641926" y="93516"/>
              <a:ext cx="45241" cy="45253"/>
            </a:xfrm>
            <a:prstGeom prst="ellipse">
              <a:avLst/>
            </a:prstGeom>
            <a:solidFill>
              <a:srgbClr val="2C2C2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90" name="Google Shape;90;p53"/>
            <p:cNvSpPr/>
            <p:nvPr/>
          </p:nvSpPr>
          <p:spPr>
            <a:xfrm>
              <a:off x="2641926" y="90500"/>
              <a:ext cx="45241" cy="42235"/>
            </a:xfrm>
            <a:prstGeom prst="ellipse">
              <a:avLst/>
            </a:prstGeom>
            <a:solidFill>
              <a:srgbClr val="0A0A0A"/>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91" name="Google Shape;91;p53"/>
            <p:cNvSpPr/>
            <p:nvPr/>
          </p:nvSpPr>
          <p:spPr>
            <a:xfrm>
              <a:off x="2650972" y="96533"/>
              <a:ext cx="27145" cy="30167"/>
            </a:xfrm>
            <a:prstGeom prst="ellipse">
              <a:avLst/>
            </a:prstGeom>
            <a:solidFill>
              <a:srgbClr val="00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92" name="Google Shape;92;p53"/>
            <p:cNvSpPr/>
            <p:nvPr/>
          </p:nvSpPr>
          <p:spPr>
            <a:xfrm>
              <a:off x="2657004" y="105583"/>
              <a:ext cx="15081" cy="15085"/>
            </a:xfrm>
            <a:prstGeom prst="ellipse">
              <a:avLst/>
            </a:prstGeom>
            <a:solidFill>
              <a:srgbClr val="2C99B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93" name="Google Shape;93;p53"/>
            <p:cNvSpPr/>
            <p:nvPr/>
          </p:nvSpPr>
          <p:spPr>
            <a:xfrm>
              <a:off x="2658194" y="105267"/>
              <a:ext cx="12701" cy="12701"/>
            </a:xfrm>
            <a:custGeom>
              <a:avLst/>
              <a:gdLst/>
              <a:ahLst/>
              <a:cxnLst/>
              <a:rect l="l" t="t" r="r" b="b"/>
              <a:pathLst>
                <a:path w="21600" h="21600" extrusionOk="0">
                  <a:moveTo>
                    <a:pt x="21600" y="10800"/>
                  </a:moveTo>
                  <a:lnTo>
                    <a:pt x="21600" y="21600"/>
                  </a:lnTo>
                  <a:lnTo>
                    <a:pt x="0" y="10800"/>
                  </a:lnTo>
                  <a:lnTo>
                    <a:pt x="21600" y="0"/>
                  </a:lnTo>
                  <a:lnTo>
                    <a:pt x="21600" y="1080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grpSp>
      <p:sp>
        <p:nvSpPr>
          <p:cNvPr id="94" name="Google Shape;94;p53"/>
          <p:cNvSpPr>
            <a:spLocks noGrp="1"/>
          </p:cNvSpPr>
          <p:nvPr>
            <p:ph type="pic" idx="2"/>
          </p:nvPr>
        </p:nvSpPr>
        <p:spPr>
          <a:xfrm>
            <a:off x="6739370" y="2253475"/>
            <a:ext cx="3979006" cy="2518932"/>
          </a:xfrm>
          <a:prstGeom prst="rect">
            <a:avLst/>
          </a:prstGeom>
          <a:noFill/>
          <a:ln>
            <a:noFill/>
          </a:ln>
        </p:spPr>
      </p:sp>
      <p:sp>
        <p:nvSpPr>
          <p:cNvPr id="95" name="Google Shape;95;p53"/>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g119c3a00f48_1_10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98" name="Google Shape;98;g119c3a00f48_1_10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9" name="Google Shape;99;g119c3a00f48_1_10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g119c3a00f48_1_10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g119c3a00f48_1_103"/>
          <p:cNvSpPr txBox="1">
            <a:spLocks noGrp="1"/>
          </p:cNvSpPr>
          <p:nvPr>
            <p:ph type="sldNum" idx="12"/>
          </p:nvPr>
        </p:nvSpPr>
        <p:spPr>
          <a:xfrm>
            <a:off x="8610600" y="6356350"/>
            <a:ext cx="27432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2"/>
        <p:cNvGrpSpPr/>
        <p:nvPr/>
      </p:nvGrpSpPr>
      <p:grpSpPr>
        <a:xfrm>
          <a:off x="0" y="0"/>
          <a:ext cx="0" cy="0"/>
          <a:chOff x="0" y="0"/>
          <a:chExt cx="0" cy="0"/>
        </a:xfrm>
      </p:grpSpPr>
      <p:sp>
        <p:nvSpPr>
          <p:cNvPr id="103" name="Google Shape;103;g119c3a00f48_1_10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104" name="Google Shape;104;g119c3a00f48_1_10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5" name="Google Shape;105;g119c3a00f48_1_10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g119c3a00f48_1_10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g119c3a00f48_1_109"/>
          <p:cNvSpPr txBox="1">
            <a:spLocks noGrp="1"/>
          </p:cNvSpPr>
          <p:nvPr>
            <p:ph type="sldNum" idx="12"/>
          </p:nvPr>
        </p:nvSpPr>
        <p:spPr>
          <a:xfrm>
            <a:off x="8610600" y="6356350"/>
            <a:ext cx="27432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20"/>
        <p:cNvGrpSpPr/>
        <p:nvPr/>
      </p:nvGrpSpPr>
      <p:grpSpPr>
        <a:xfrm>
          <a:off x="0" y="0"/>
          <a:ext cx="0" cy="0"/>
          <a:chOff x="0" y="0"/>
          <a:chExt cx="0" cy="0"/>
        </a:xfrm>
      </p:grpSpPr>
      <p:sp>
        <p:nvSpPr>
          <p:cNvPr id="21" name="Google Shape;21;p103"/>
          <p:cNvSpPr txBox="1">
            <a:spLocks noGrp="1"/>
          </p:cNvSpPr>
          <p:nvPr>
            <p:ph type="title"/>
          </p:nvPr>
        </p:nvSpPr>
        <p:spPr>
          <a:xfrm>
            <a:off x="503072" y="442577"/>
            <a:ext cx="11104734" cy="369332"/>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03"/>
          <p:cNvSpPr txBox="1">
            <a:spLocks noGrp="1"/>
          </p:cNvSpPr>
          <p:nvPr>
            <p:ph type="sldNum" idx="12"/>
          </p:nvPr>
        </p:nvSpPr>
        <p:spPr>
          <a:xfrm>
            <a:off x="11664692" y="6385812"/>
            <a:ext cx="546044" cy="400492"/>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0E4679"/>
                </a:solidFill>
                <a:latin typeface="Arial"/>
                <a:ea typeface="Arial"/>
                <a:cs typeface="Arial"/>
                <a:sym typeface="Arial"/>
              </a:defRPr>
            </a:lvl1pPr>
            <a:lvl2pPr marL="0" marR="0" lvl="1" indent="0" algn="r" rtl="0">
              <a:spcBef>
                <a:spcPts val="0"/>
              </a:spcBef>
              <a:buNone/>
              <a:defRPr sz="1200" b="0" i="0" u="none" strike="noStrike" cap="none">
                <a:solidFill>
                  <a:srgbClr val="0E4679"/>
                </a:solidFill>
                <a:latin typeface="Arial"/>
                <a:ea typeface="Arial"/>
                <a:cs typeface="Arial"/>
                <a:sym typeface="Arial"/>
              </a:defRPr>
            </a:lvl2pPr>
            <a:lvl3pPr marL="0" marR="0" lvl="2" indent="0" algn="r" rtl="0">
              <a:spcBef>
                <a:spcPts val="0"/>
              </a:spcBef>
              <a:buNone/>
              <a:defRPr sz="1200" b="0" i="0" u="none" strike="noStrike" cap="none">
                <a:solidFill>
                  <a:srgbClr val="0E4679"/>
                </a:solidFill>
                <a:latin typeface="Arial"/>
                <a:ea typeface="Arial"/>
                <a:cs typeface="Arial"/>
                <a:sym typeface="Arial"/>
              </a:defRPr>
            </a:lvl3pPr>
            <a:lvl4pPr marL="0" marR="0" lvl="3" indent="0" algn="r" rtl="0">
              <a:spcBef>
                <a:spcPts val="0"/>
              </a:spcBef>
              <a:buNone/>
              <a:defRPr sz="1200" b="0" i="0" u="none" strike="noStrike" cap="none">
                <a:solidFill>
                  <a:srgbClr val="0E4679"/>
                </a:solidFill>
                <a:latin typeface="Arial"/>
                <a:ea typeface="Arial"/>
                <a:cs typeface="Arial"/>
                <a:sym typeface="Arial"/>
              </a:defRPr>
            </a:lvl4pPr>
            <a:lvl5pPr marL="0" marR="0" lvl="4" indent="0" algn="r" rtl="0">
              <a:spcBef>
                <a:spcPts val="0"/>
              </a:spcBef>
              <a:buNone/>
              <a:defRPr sz="1200" b="0" i="0" u="none" strike="noStrike" cap="none">
                <a:solidFill>
                  <a:srgbClr val="0E4679"/>
                </a:solidFill>
                <a:latin typeface="Arial"/>
                <a:ea typeface="Arial"/>
                <a:cs typeface="Arial"/>
                <a:sym typeface="Arial"/>
              </a:defRPr>
            </a:lvl5pPr>
            <a:lvl6pPr marL="0" marR="0" lvl="5" indent="0" algn="r" rtl="0">
              <a:spcBef>
                <a:spcPts val="0"/>
              </a:spcBef>
              <a:buNone/>
              <a:defRPr sz="1200" b="0" i="0" u="none" strike="noStrike" cap="none">
                <a:solidFill>
                  <a:srgbClr val="0E4679"/>
                </a:solidFill>
                <a:latin typeface="Arial"/>
                <a:ea typeface="Arial"/>
                <a:cs typeface="Arial"/>
                <a:sym typeface="Arial"/>
              </a:defRPr>
            </a:lvl6pPr>
            <a:lvl7pPr marL="0" marR="0" lvl="6" indent="0" algn="r" rtl="0">
              <a:spcBef>
                <a:spcPts val="0"/>
              </a:spcBef>
              <a:buNone/>
              <a:defRPr sz="1200" b="0" i="0" u="none" strike="noStrike" cap="none">
                <a:solidFill>
                  <a:srgbClr val="0E4679"/>
                </a:solidFill>
                <a:latin typeface="Arial"/>
                <a:ea typeface="Arial"/>
                <a:cs typeface="Arial"/>
                <a:sym typeface="Arial"/>
              </a:defRPr>
            </a:lvl7pPr>
            <a:lvl8pPr marL="0" marR="0" lvl="7" indent="0" algn="r" rtl="0">
              <a:spcBef>
                <a:spcPts val="0"/>
              </a:spcBef>
              <a:buNone/>
              <a:defRPr sz="1200" b="0" i="0" u="none" strike="noStrike" cap="none">
                <a:solidFill>
                  <a:srgbClr val="0E4679"/>
                </a:solidFill>
                <a:latin typeface="Arial"/>
                <a:ea typeface="Arial"/>
                <a:cs typeface="Arial"/>
                <a:sym typeface="Arial"/>
              </a:defRPr>
            </a:lvl8pPr>
            <a:lvl9pPr marL="0" marR="0" lvl="8" indent="0" algn="r" rtl="0">
              <a:spcBef>
                <a:spcPts val="0"/>
              </a:spcBef>
              <a:buNone/>
              <a:defRPr sz="1200" b="0" i="0" u="none" strike="noStrike" cap="none">
                <a:solidFill>
                  <a:srgbClr val="0E467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90308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p:cSld name="节标题">
    <p:spTree>
      <p:nvGrpSpPr>
        <p:cNvPr id="1"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Custom Layout" type="tx">
  <p:cSld name="TITLE_AND_BODY">
    <p:spTree>
      <p:nvGrpSpPr>
        <p:cNvPr id="1" name="Shape 112"/>
        <p:cNvGrpSpPr/>
        <p:nvPr/>
      </p:nvGrpSpPr>
      <p:grpSpPr>
        <a:xfrm>
          <a:off x="0" y="0"/>
          <a:ext cx="0" cy="0"/>
          <a:chOff x="0" y="0"/>
          <a:chExt cx="0" cy="0"/>
        </a:xfrm>
      </p:grpSpPr>
      <p:sp>
        <p:nvSpPr>
          <p:cNvPr id="113" name="Google Shape;113;g119cf418cc9_2_4"/>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5B9C3-8B8A-4F1C-8EFF-420EB184D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03ACD-E427-4EE6-A40F-BF371AE300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AE86C-05DF-40D5-B0B3-D754DAD1B2D5}"/>
              </a:ext>
            </a:extLst>
          </p:cNvPr>
          <p:cNvSpPr>
            <a:spLocks noGrp="1"/>
          </p:cNvSpPr>
          <p:nvPr>
            <p:ph type="dt" sz="half" idx="10"/>
          </p:nvPr>
        </p:nvSpPr>
        <p:spPr/>
        <p:txBody>
          <a:bodyPr/>
          <a:lstStyle/>
          <a:p>
            <a:fld id="{8F5299CF-9683-42F6-9E0E-76526ACBF33F}" type="datetimeFigureOut">
              <a:rPr lang="en-US" smtClean="0"/>
              <a:t>7/10/2022</a:t>
            </a:fld>
            <a:endParaRPr lang="en-US"/>
          </a:p>
        </p:txBody>
      </p:sp>
      <p:sp>
        <p:nvSpPr>
          <p:cNvPr id="5" name="Footer Placeholder 4">
            <a:extLst>
              <a:ext uri="{FF2B5EF4-FFF2-40B4-BE49-F238E27FC236}">
                <a16:creationId xmlns:a16="http://schemas.microsoft.com/office/drawing/2014/main" id="{54FF9F63-15DE-4ACD-8370-FA8AE9135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FC0AF-69DF-402F-B66E-8F5FEF079FDE}"/>
              </a:ext>
            </a:extLst>
          </p:cNvPr>
          <p:cNvSpPr>
            <a:spLocks noGrp="1"/>
          </p:cNvSpPr>
          <p:nvPr>
            <p:ph type="sldNum" sz="quarter" idx="12"/>
          </p:nvPr>
        </p:nvSpPr>
        <p:spPr/>
        <p:txBody>
          <a:bodyPr/>
          <a:lstStyle/>
          <a:p>
            <a:fld id="{C55FA0F1-8EFC-4EF2-985C-6FAACF032DEE}" type="slidenum">
              <a:rPr lang="en-US" smtClean="0"/>
              <a:t>‹#›</a:t>
            </a:fld>
            <a:endParaRPr lang="en-US"/>
          </a:p>
        </p:txBody>
      </p:sp>
    </p:spTree>
    <p:extLst>
      <p:ext uri="{BB962C8B-B14F-4D97-AF65-F5344CB8AC3E}">
        <p14:creationId xmlns:p14="http://schemas.microsoft.com/office/powerpoint/2010/main" val="499107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Custom Layout" type="tx">
  <p:cSld name="TITLE_AND_BODY">
    <p:spTree>
      <p:nvGrpSpPr>
        <p:cNvPr id="1" name="Shape 118"/>
        <p:cNvGrpSpPr/>
        <p:nvPr/>
      </p:nvGrpSpPr>
      <p:grpSpPr>
        <a:xfrm>
          <a:off x="0" y="0"/>
          <a:ext cx="0" cy="0"/>
          <a:chOff x="0" y="0"/>
          <a:chExt cx="0" cy="0"/>
        </a:xfrm>
      </p:grpSpPr>
      <p:sp>
        <p:nvSpPr>
          <p:cNvPr id="119" name="Google Shape;119;g119db0e5020_7_4"/>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0"/>
        <p:cNvGrpSpPr/>
        <p:nvPr/>
      </p:nvGrpSpPr>
      <p:grpSpPr>
        <a:xfrm>
          <a:off x="0" y="0"/>
          <a:ext cx="0" cy="0"/>
          <a:chOff x="0" y="0"/>
          <a:chExt cx="0" cy="0"/>
        </a:xfrm>
      </p:grpSpPr>
      <p:sp>
        <p:nvSpPr>
          <p:cNvPr id="121" name="Google Shape;121;g119db0e5020_7_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90000"/>
              </a:lnSpc>
              <a:spcBef>
                <a:spcPts val="0"/>
              </a:spcBef>
              <a:spcAft>
                <a:spcPts val="0"/>
              </a:spcAft>
              <a:buSzPts val="4400"/>
              <a:buNone/>
              <a:defRPr/>
            </a:lvl2pPr>
            <a:lvl3pPr lvl="2" algn="l">
              <a:lnSpc>
                <a:spcPct val="90000"/>
              </a:lnSpc>
              <a:spcBef>
                <a:spcPts val="0"/>
              </a:spcBef>
              <a:spcAft>
                <a:spcPts val="0"/>
              </a:spcAft>
              <a:buSzPts val="4400"/>
              <a:buNone/>
              <a:defRPr/>
            </a:lvl3pPr>
            <a:lvl4pPr lvl="3" algn="l">
              <a:lnSpc>
                <a:spcPct val="90000"/>
              </a:lnSpc>
              <a:spcBef>
                <a:spcPts val="0"/>
              </a:spcBef>
              <a:spcAft>
                <a:spcPts val="0"/>
              </a:spcAft>
              <a:buSzPts val="4400"/>
              <a:buNone/>
              <a:defRPr/>
            </a:lvl4pPr>
            <a:lvl5pPr lvl="4" algn="l">
              <a:lnSpc>
                <a:spcPct val="90000"/>
              </a:lnSpc>
              <a:spcBef>
                <a:spcPts val="0"/>
              </a:spcBef>
              <a:spcAft>
                <a:spcPts val="0"/>
              </a:spcAft>
              <a:buSzPts val="4400"/>
              <a:buNone/>
              <a:defRPr/>
            </a:lvl5pPr>
            <a:lvl6pPr lvl="5" algn="l">
              <a:lnSpc>
                <a:spcPct val="90000"/>
              </a:lnSpc>
              <a:spcBef>
                <a:spcPts val="0"/>
              </a:spcBef>
              <a:spcAft>
                <a:spcPts val="0"/>
              </a:spcAft>
              <a:buSzPts val="4400"/>
              <a:buNone/>
              <a:defRPr/>
            </a:lvl6pPr>
            <a:lvl7pPr lvl="6" algn="l">
              <a:lnSpc>
                <a:spcPct val="90000"/>
              </a:lnSpc>
              <a:spcBef>
                <a:spcPts val="0"/>
              </a:spcBef>
              <a:spcAft>
                <a:spcPts val="0"/>
              </a:spcAft>
              <a:buSzPts val="4400"/>
              <a:buNone/>
              <a:defRPr/>
            </a:lvl7pPr>
            <a:lvl8pPr lvl="7" algn="l">
              <a:lnSpc>
                <a:spcPct val="90000"/>
              </a:lnSpc>
              <a:spcBef>
                <a:spcPts val="0"/>
              </a:spcBef>
              <a:spcAft>
                <a:spcPts val="0"/>
              </a:spcAft>
              <a:buSzPts val="4400"/>
              <a:buNone/>
              <a:defRPr/>
            </a:lvl8pPr>
            <a:lvl9pPr lvl="8" algn="l">
              <a:lnSpc>
                <a:spcPct val="90000"/>
              </a:lnSpc>
              <a:spcBef>
                <a:spcPts val="0"/>
              </a:spcBef>
              <a:spcAft>
                <a:spcPts val="0"/>
              </a:spcAft>
              <a:buSzPts val="4400"/>
              <a:buNone/>
              <a:defRPr/>
            </a:lvl9pPr>
          </a:lstStyle>
          <a:p>
            <a:endParaRPr/>
          </a:p>
        </p:txBody>
      </p:sp>
      <p:sp>
        <p:nvSpPr>
          <p:cNvPr id="122" name="Google Shape;122;g119db0e5020_7_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g119db0e5020_7_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 name="Google Shape;124;g119db0e5020_7_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g119db0e5020_7_6"/>
          <p:cNvSpPr txBox="1">
            <a:spLocks noGrp="1"/>
          </p:cNvSpPr>
          <p:nvPr>
            <p:ph type="sldNum" idx="12"/>
          </p:nvPr>
        </p:nvSpPr>
        <p:spPr>
          <a:xfrm>
            <a:off x="8610600" y="6356350"/>
            <a:ext cx="2743200" cy="276900"/>
          </a:xfrm>
          <a:prstGeom prst="rect">
            <a:avLst/>
          </a:prstGeom>
          <a:noFill/>
          <a:ln>
            <a:noFill/>
          </a:ln>
        </p:spPr>
        <p:txBody>
          <a:bodyPr spcFirstLastPara="1" wrap="square" lIns="91425" tIns="45700" rIns="91425" bIns="45700" anchor="ctr" anchorCtr="0">
            <a:spAutoFit/>
          </a:bodyPr>
          <a:lstStyle>
            <a:lvl1pPr marL="0" marR="0" lvl="0"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13"/>
        <p:cNvGrpSpPr/>
        <p:nvPr/>
      </p:nvGrpSpPr>
      <p:grpSpPr>
        <a:xfrm>
          <a:off x="0" y="0"/>
          <a:ext cx="0" cy="0"/>
          <a:chOff x="0" y="0"/>
          <a:chExt cx="0" cy="0"/>
        </a:xfrm>
      </p:grpSpPr>
      <p:sp>
        <p:nvSpPr>
          <p:cNvPr id="14" name="Google Shape;14;p40"/>
          <p:cNvSpPr/>
          <p:nvPr/>
        </p:nvSpPr>
        <p:spPr>
          <a:xfrm>
            <a:off x="-1" y="0"/>
            <a:ext cx="3000778" cy="6858000"/>
          </a:xfrm>
          <a:prstGeom prst="rect">
            <a:avLst/>
          </a:prstGeom>
          <a:solidFill>
            <a:srgbClr val="FFF4C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5" name="Google Shape;15;p40"/>
          <p:cNvSpPr>
            <a:spLocks noGrp="1"/>
          </p:cNvSpPr>
          <p:nvPr>
            <p:ph type="pic" idx="2"/>
          </p:nvPr>
        </p:nvSpPr>
        <p:spPr>
          <a:xfrm>
            <a:off x="1028700" y="1617559"/>
            <a:ext cx="3920762" cy="3920762"/>
          </a:xfrm>
          <a:prstGeom prst="rect">
            <a:avLst/>
          </a:prstGeom>
          <a:noFill/>
          <a:ln>
            <a:noFill/>
          </a:ln>
        </p:spPr>
      </p:sp>
      <p:sp>
        <p:nvSpPr>
          <p:cNvPr id="16" name="Google Shape;16;p40"/>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17"/>
        <p:cNvGrpSpPr/>
        <p:nvPr/>
      </p:nvGrpSpPr>
      <p:grpSpPr>
        <a:xfrm>
          <a:off x="0" y="0"/>
          <a:ext cx="0" cy="0"/>
          <a:chOff x="0" y="0"/>
          <a:chExt cx="0" cy="0"/>
        </a:xfrm>
      </p:grpSpPr>
      <p:sp>
        <p:nvSpPr>
          <p:cNvPr id="18" name="Google Shape;18;p41"/>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9"/>
        <p:cNvGrpSpPr/>
        <p:nvPr/>
      </p:nvGrpSpPr>
      <p:grpSpPr>
        <a:xfrm>
          <a:off x="0" y="0"/>
          <a:ext cx="0" cy="0"/>
          <a:chOff x="0" y="0"/>
          <a:chExt cx="0" cy="0"/>
        </a:xfrm>
      </p:grpSpPr>
      <p:sp>
        <p:nvSpPr>
          <p:cNvPr id="20" name="Google Shape;20;p42"/>
          <p:cNvSpPr>
            <a:spLocks noGrp="1"/>
          </p:cNvSpPr>
          <p:nvPr>
            <p:ph type="pic" idx="2"/>
          </p:nvPr>
        </p:nvSpPr>
        <p:spPr>
          <a:xfrm>
            <a:off x="-1" y="0"/>
            <a:ext cx="4305042" cy="6436868"/>
          </a:xfrm>
          <a:prstGeom prst="rect">
            <a:avLst/>
          </a:prstGeom>
          <a:noFill/>
          <a:ln>
            <a:noFill/>
          </a:ln>
        </p:spPr>
      </p:sp>
      <p:sp>
        <p:nvSpPr>
          <p:cNvPr id="21" name="Google Shape;21;p42"/>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2"/>
        <p:cNvGrpSpPr/>
        <p:nvPr/>
      </p:nvGrpSpPr>
      <p:grpSpPr>
        <a:xfrm>
          <a:off x="0" y="0"/>
          <a:ext cx="0" cy="0"/>
          <a:chOff x="0" y="0"/>
          <a:chExt cx="0" cy="0"/>
        </a:xfrm>
      </p:grpSpPr>
      <p:sp>
        <p:nvSpPr>
          <p:cNvPr id="23" name="Google Shape;23;p43"/>
          <p:cNvSpPr>
            <a:spLocks noGrp="1"/>
          </p:cNvSpPr>
          <p:nvPr>
            <p:ph type="pic" idx="2"/>
          </p:nvPr>
        </p:nvSpPr>
        <p:spPr>
          <a:xfrm>
            <a:off x="0" y="0"/>
            <a:ext cx="3606085" cy="6858000"/>
          </a:xfrm>
          <a:prstGeom prst="rect">
            <a:avLst/>
          </a:prstGeom>
          <a:noFill/>
          <a:ln>
            <a:noFill/>
          </a:ln>
        </p:spPr>
      </p:sp>
      <p:sp>
        <p:nvSpPr>
          <p:cNvPr id="24" name="Google Shape;24;p43"/>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5"/>
        <p:cNvGrpSpPr/>
        <p:nvPr/>
      </p:nvGrpSpPr>
      <p:grpSpPr>
        <a:xfrm>
          <a:off x="0" y="0"/>
          <a:ext cx="0" cy="0"/>
          <a:chOff x="0" y="0"/>
          <a:chExt cx="0" cy="0"/>
        </a:xfrm>
      </p:grpSpPr>
      <p:sp>
        <p:nvSpPr>
          <p:cNvPr id="26" name="Google Shape;26;p44"/>
          <p:cNvSpPr/>
          <p:nvPr/>
        </p:nvSpPr>
        <p:spPr>
          <a:xfrm>
            <a:off x="9015210" y="0"/>
            <a:ext cx="3176790" cy="6858000"/>
          </a:xfrm>
          <a:prstGeom prst="rect">
            <a:avLst/>
          </a:prstGeom>
          <a:solidFill>
            <a:srgbClr val="FFCA08"/>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27" name="Google Shape;27;p44"/>
          <p:cNvSpPr>
            <a:spLocks noGrp="1"/>
          </p:cNvSpPr>
          <p:nvPr>
            <p:ph type="pic" idx="2"/>
          </p:nvPr>
        </p:nvSpPr>
        <p:spPr>
          <a:xfrm>
            <a:off x="6222410" y="989933"/>
            <a:ext cx="5329939" cy="5114652"/>
          </a:xfrm>
          <a:prstGeom prst="rect">
            <a:avLst/>
          </a:prstGeom>
          <a:noFill/>
          <a:ln>
            <a:noFill/>
          </a:ln>
        </p:spPr>
      </p:sp>
      <p:sp>
        <p:nvSpPr>
          <p:cNvPr id="28" name="Google Shape;28;p44"/>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9"/>
        <p:cNvGrpSpPr/>
        <p:nvPr/>
      </p:nvGrpSpPr>
      <p:grpSpPr>
        <a:xfrm>
          <a:off x="0" y="0"/>
          <a:ext cx="0" cy="0"/>
          <a:chOff x="0" y="0"/>
          <a:chExt cx="0" cy="0"/>
        </a:xfrm>
      </p:grpSpPr>
      <p:sp>
        <p:nvSpPr>
          <p:cNvPr id="30" name="Google Shape;30;p45"/>
          <p:cNvSpPr>
            <a:spLocks noGrp="1"/>
          </p:cNvSpPr>
          <p:nvPr>
            <p:ph type="pic" idx="2"/>
          </p:nvPr>
        </p:nvSpPr>
        <p:spPr>
          <a:xfrm>
            <a:off x="5543548" y="0"/>
            <a:ext cx="6663147" cy="6858000"/>
          </a:xfrm>
          <a:prstGeom prst="rect">
            <a:avLst/>
          </a:prstGeom>
          <a:noFill/>
          <a:ln>
            <a:noFill/>
          </a:ln>
        </p:spPr>
      </p:sp>
      <p:sp>
        <p:nvSpPr>
          <p:cNvPr id="31" name="Google Shape;31;p45"/>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32"/>
        <p:cNvGrpSpPr/>
        <p:nvPr/>
      </p:nvGrpSpPr>
      <p:grpSpPr>
        <a:xfrm>
          <a:off x="0" y="0"/>
          <a:ext cx="0" cy="0"/>
          <a:chOff x="0" y="0"/>
          <a:chExt cx="0" cy="0"/>
        </a:xfrm>
      </p:grpSpPr>
      <p:sp>
        <p:nvSpPr>
          <p:cNvPr id="33" name="Google Shape;33;p46"/>
          <p:cNvSpPr>
            <a:spLocks noGrp="1"/>
          </p:cNvSpPr>
          <p:nvPr>
            <p:ph type="pic" idx="2"/>
          </p:nvPr>
        </p:nvSpPr>
        <p:spPr>
          <a:xfrm>
            <a:off x="-2" y="1752600"/>
            <a:ext cx="5753103" cy="5105402"/>
          </a:xfrm>
          <a:prstGeom prst="rect">
            <a:avLst/>
          </a:prstGeom>
          <a:noFill/>
          <a:ln>
            <a:noFill/>
          </a:ln>
        </p:spPr>
      </p:sp>
      <p:sp>
        <p:nvSpPr>
          <p:cNvPr id="34" name="Google Shape;34;p46"/>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Trebuchet MS"/>
              <a:buNone/>
              <a:defRPr/>
            </a:lvl1pPr>
            <a:lvl2pPr marL="0" lvl="1" indent="0" algn="r">
              <a:lnSpc>
                <a:spcPct val="100000"/>
              </a:lnSpc>
              <a:spcBef>
                <a:spcPts val="0"/>
              </a:spcBef>
              <a:spcAft>
                <a:spcPts val="0"/>
              </a:spcAft>
              <a:buClr>
                <a:srgbClr val="000000"/>
              </a:buClr>
              <a:buSzPts val="1200"/>
              <a:buFont typeface="Trebuchet MS"/>
              <a:buNone/>
              <a:defRPr/>
            </a:lvl2pPr>
            <a:lvl3pPr marL="0" lvl="2" indent="0" algn="r">
              <a:lnSpc>
                <a:spcPct val="100000"/>
              </a:lnSpc>
              <a:spcBef>
                <a:spcPts val="0"/>
              </a:spcBef>
              <a:spcAft>
                <a:spcPts val="0"/>
              </a:spcAft>
              <a:buClr>
                <a:srgbClr val="000000"/>
              </a:buClr>
              <a:buSzPts val="1200"/>
              <a:buFont typeface="Trebuchet MS"/>
              <a:buNone/>
              <a:defRPr/>
            </a:lvl3pPr>
            <a:lvl4pPr marL="0" lvl="3" indent="0" algn="r">
              <a:lnSpc>
                <a:spcPct val="100000"/>
              </a:lnSpc>
              <a:spcBef>
                <a:spcPts val="0"/>
              </a:spcBef>
              <a:spcAft>
                <a:spcPts val="0"/>
              </a:spcAft>
              <a:buClr>
                <a:srgbClr val="000000"/>
              </a:buClr>
              <a:buSzPts val="1200"/>
              <a:buFont typeface="Trebuchet MS"/>
              <a:buNone/>
              <a:defRPr/>
            </a:lvl4pPr>
            <a:lvl5pPr marL="0" lvl="4" indent="0" algn="r">
              <a:lnSpc>
                <a:spcPct val="100000"/>
              </a:lnSpc>
              <a:spcBef>
                <a:spcPts val="0"/>
              </a:spcBef>
              <a:spcAft>
                <a:spcPts val="0"/>
              </a:spcAft>
              <a:buClr>
                <a:srgbClr val="000000"/>
              </a:buClr>
              <a:buSzPts val="1200"/>
              <a:buFont typeface="Trebuchet MS"/>
              <a:buNone/>
              <a:defRPr/>
            </a:lvl5pPr>
            <a:lvl6pPr marL="0" lvl="5" indent="0" algn="r">
              <a:lnSpc>
                <a:spcPct val="100000"/>
              </a:lnSpc>
              <a:spcBef>
                <a:spcPts val="0"/>
              </a:spcBef>
              <a:spcAft>
                <a:spcPts val="0"/>
              </a:spcAft>
              <a:buClr>
                <a:srgbClr val="000000"/>
              </a:buClr>
              <a:buSzPts val="1200"/>
              <a:buFont typeface="Trebuchet MS"/>
              <a:buNone/>
              <a:defRPr/>
            </a:lvl6pPr>
            <a:lvl7pPr marL="0" lvl="6" indent="0" algn="r">
              <a:lnSpc>
                <a:spcPct val="100000"/>
              </a:lnSpc>
              <a:spcBef>
                <a:spcPts val="0"/>
              </a:spcBef>
              <a:spcAft>
                <a:spcPts val="0"/>
              </a:spcAft>
              <a:buClr>
                <a:srgbClr val="000000"/>
              </a:buClr>
              <a:buSzPts val="1200"/>
              <a:buFont typeface="Trebuchet MS"/>
              <a:buNone/>
              <a:defRPr/>
            </a:lvl7pPr>
            <a:lvl8pPr marL="0" lvl="7" indent="0" algn="r">
              <a:lnSpc>
                <a:spcPct val="100000"/>
              </a:lnSpc>
              <a:spcBef>
                <a:spcPts val="0"/>
              </a:spcBef>
              <a:spcAft>
                <a:spcPts val="0"/>
              </a:spcAft>
              <a:buClr>
                <a:srgbClr val="000000"/>
              </a:buClr>
              <a:buSzPts val="1200"/>
              <a:buFont typeface="Trebuchet MS"/>
              <a:buNone/>
              <a:defRPr/>
            </a:lvl8pPr>
            <a:lvl9pPr marL="0" lvl="8" indent="0" algn="r">
              <a:lnSpc>
                <a:spcPct val="100000"/>
              </a:lnSpc>
              <a:spcBef>
                <a:spcPts val="0"/>
              </a:spcBef>
              <a:spcAft>
                <a:spcPts val="0"/>
              </a:spcAft>
              <a:buClr>
                <a:srgbClr val="000000"/>
              </a:buClr>
              <a:buSzPts val="1200"/>
              <a:buFont typeface="Trebuchet M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609600" y="92074"/>
            <a:ext cx="10972800" cy="1508126"/>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7" name="Google Shape;7;p37"/>
          <p:cNvSpPr txBox="1">
            <a:spLocks noGrp="1"/>
          </p:cNvSpPr>
          <p:nvPr>
            <p:ph type="body" idx="1"/>
          </p:nvPr>
        </p:nvSpPr>
        <p:spPr>
          <a:xfrm>
            <a:off x="609600" y="1600200"/>
            <a:ext cx="10972800" cy="5257800"/>
          </a:xfrm>
          <a:prstGeom prst="rect">
            <a:avLst/>
          </a:prstGeom>
          <a:noFill/>
          <a:ln>
            <a:noFill/>
          </a:ln>
        </p:spPr>
        <p:txBody>
          <a:bodyPr spcFirstLastPara="1" wrap="square" lIns="45700" tIns="45700" rIns="45700" bIns="45700" anchor="t" anchorCtr="0">
            <a:no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1pPr>
            <a:lvl2pPr marL="914400" marR="0" lvl="1"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2pPr>
            <a:lvl3pPr marL="1371600" marR="0" lvl="2"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3pPr>
            <a:lvl4pPr marL="1828800" marR="0" lvl="3"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4pPr>
            <a:lvl5pPr marL="2286000" marR="0" lvl="4"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5pPr>
            <a:lvl6pPr marL="2743200" marR="0" lvl="5"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6pPr>
            <a:lvl7pPr marL="3200400" marR="0" lvl="6"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7pPr>
            <a:lvl8pPr marL="3657600" marR="0" lvl="7"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8pPr>
            <a:lvl9pPr marL="4114800" marR="0" lvl="8"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9pPr>
          </a:lstStyle>
          <a:p>
            <a:endParaRPr/>
          </a:p>
        </p:txBody>
      </p:sp>
      <p:sp>
        <p:nvSpPr>
          <p:cNvPr id="8" name="Google Shape;8;p37"/>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72" r:id="rId19"/>
  </p:sldLayoutIdLst>
  <p:transition spd="med">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sp>
        <p:nvSpPr>
          <p:cNvPr id="109" name="Google Shape;109;g119cf418cc9_2_0"/>
          <p:cNvSpPr txBox="1">
            <a:spLocks noGrp="1"/>
          </p:cNvSpPr>
          <p:nvPr>
            <p:ph type="title"/>
          </p:nvPr>
        </p:nvSpPr>
        <p:spPr>
          <a:xfrm>
            <a:off x="609600" y="92074"/>
            <a:ext cx="10972800" cy="1508126"/>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10" name="Google Shape;110;g119cf418cc9_2_0"/>
          <p:cNvSpPr txBox="1">
            <a:spLocks noGrp="1"/>
          </p:cNvSpPr>
          <p:nvPr>
            <p:ph type="body" idx="1"/>
          </p:nvPr>
        </p:nvSpPr>
        <p:spPr>
          <a:xfrm>
            <a:off x="609600" y="1600200"/>
            <a:ext cx="10972800" cy="5257800"/>
          </a:xfrm>
          <a:prstGeom prst="rect">
            <a:avLst/>
          </a:prstGeom>
          <a:noFill/>
          <a:ln>
            <a:noFill/>
          </a:ln>
        </p:spPr>
        <p:txBody>
          <a:bodyPr spcFirstLastPara="1" wrap="square" lIns="45700" tIns="45700" rIns="45700" bIns="45700" anchor="t" anchorCtr="0">
            <a:no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1pPr>
            <a:lvl2pPr marL="914400" marR="0" lvl="1"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2pPr>
            <a:lvl3pPr marL="1371600" marR="0" lvl="2"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3pPr>
            <a:lvl4pPr marL="1828800" marR="0" lvl="3"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4pPr>
            <a:lvl5pPr marL="2286000" marR="0" lvl="4"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5pPr>
            <a:lvl6pPr marL="2743200" marR="0" lvl="5"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6pPr>
            <a:lvl7pPr marL="3200400" marR="0" lvl="6"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7pPr>
            <a:lvl8pPr marL="3657600" marR="0" lvl="7"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8pPr>
            <a:lvl9pPr marL="4114800" marR="0" lvl="8"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9pPr>
          </a:lstStyle>
          <a:p>
            <a:endParaRPr/>
          </a:p>
        </p:txBody>
      </p:sp>
      <p:sp>
        <p:nvSpPr>
          <p:cNvPr id="111" name="Google Shape;111;g119cf418cc9_2_0"/>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73" r:id="rId2"/>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
        <p:cNvGrpSpPr/>
        <p:nvPr/>
      </p:nvGrpSpPr>
      <p:grpSpPr>
        <a:xfrm>
          <a:off x="0" y="0"/>
          <a:ext cx="0" cy="0"/>
          <a:chOff x="0" y="0"/>
          <a:chExt cx="0" cy="0"/>
        </a:xfrm>
      </p:grpSpPr>
      <p:sp>
        <p:nvSpPr>
          <p:cNvPr id="115" name="Google Shape;115;g119db0e5020_7_0"/>
          <p:cNvSpPr txBox="1">
            <a:spLocks noGrp="1"/>
          </p:cNvSpPr>
          <p:nvPr>
            <p:ph type="title"/>
          </p:nvPr>
        </p:nvSpPr>
        <p:spPr>
          <a:xfrm>
            <a:off x="609600" y="92074"/>
            <a:ext cx="10972800" cy="1508126"/>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90000"/>
              </a:lnSpc>
              <a:spcBef>
                <a:spcPts val="0"/>
              </a:spcBef>
              <a:spcAft>
                <a:spcPts val="0"/>
              </a:spcAft>
              <a:buClr>
                <a:srgbClr val="000000"/>
              </a:buClr>
              <a:buSzPts val="4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16" name="Google Shape;116;g119db0e5020_7_0"/>
          <p:cNvSpPr txBox="1">
            <a:spLocks noGrp="1"/>
          </p:cNvSpPr>
          <p:nvPr>
            <p:ph type="body" idx="1"/>
          </p:nvPr>
        </p:nvSpPr>
        <p:spPr>
          <a:xfrm>
            <a:off x="609600" y="1600200"/>
            <a:ext cx="10972800" cy="5257800"/>
          </a:xfrm>
          <a:prstGeom prst="rect">
            <a:avLst/>
          </a:prstGeom>
          <a:noFill/>
          <a:ln>
            <a:noFill/>
          </a:ln>
        </p:spPr>
        <p:txBody>
          <a:bodyPr spcFirstLastPara="1" wrap="square" lIns="45700" tIns="45700" rIns="45700" bIns="45700" anchor="t" anchorCtr="0">
            <a:no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1pPr>
            <a:lvl2pPr marL="914400" marR="0" lvl="1"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2pPr>
            <a:lvl3pPr marL="1371600" marR="0" lvl="2"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3pPr>
            <a:lvl4pPr marL="1828800" marR="0" lvl="3"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4pPr>
            <a:lvl5pPr marL="2286000" marR="0" lvl="4"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5pPr>
            <a:lvl6pPr marL="2743200" marR="0" lvl="5"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6pPr>
            <a:lvl7pPr marL="3200400" marR="0" lvl="6"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7pPr>
            <a:lvl8pPr marL="3657600" marR="0" lvl="7"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8pPr>
            <a:lvl9pPr marL="4114800" marR="0" lvl="8"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Trebuchet MS"/>
                <a:ea typeface="Trebuchet MS"/>
                <a:cs typeface="Trebuchet MS"/>
                <a:sym typeface="Trebuchet MS"/>
              </a:defRPr>
            </a:lvl9pPr>
          </a:lstStyle>
          <a:p>
            <a:endParaRPr/>
          </a:p>
        </p:txBody>
      </p:sp>
      <p:sp>
        <p:nvSpPr>
          <p:cNvPr id="117" name="Google Shape;117;g119db0e5020_7_0"/>
          <p:cNvSpPr txBox="1">
            <a:spLocks noGrp="1"/>
          </p:cNvSpPr>
          <p:nvPr>
            <p:ph type="sldNum" idx="12"/>
          </p:nvPr>
        </p:nvSpPr>
        <p:spPr>
          <a:xfrm>
            <a:off x="5892800" y="6037580"/>
            <a:ext cx="2844800" cy="2692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200"/>
              <a:buFont typeface="Trebuchet MS"/>
              <a:buNone/>
              <a:defRPr sz="12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44.jpg"/><Relationship Id="rId4"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hyperlink" Target="https://scikit-learn.org/stable/modules/clustering.html" TargetMode="External"/><Relationship Id="rId3" Type="http://schemas.openxmlformats.org/officeDocument/2006/relationships/hyperlink" Target="https://datascience.stackexchange.com/questions/31402/multicollinearity-in-decision-tree" TargetMode="External"/><Relationship Id="rId7" Type="http://schemas.openxmlformats.org/officeDocument/2006/relationships/hyperlink" Target="https://en.wikipedia.org/wiki/Partial_least_squares_regression"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hyperlink" Target="https://en.wikipedia.org/wiki/Principal_component_regression" TargetMode="External"/><Relationship Id="rId5" Type="http://schemas.openxmlformats.org/officeDocument/2006/relationships/hyperlink" Target="https://stats.stackexchange.com/questions/108614/regression-in-pn-setting-how-to-choose-regularization-method-lasso-pls-pc" TargetMode="External"/><Relationship Id="rId4" Type="http://schemas.openxmlformats.org/officeDocument/2006/relationships/hyperlink" Target="https://towardsdatascience.com/ridge-and-lasso-regression-a-complete-guide-with-python-scikit-learn-e20e34bcbf0b" TargetMode="External"/><Relationship Id="rId9" Type="http://schemas.openxmlformats.org/officeDocument/2006/relationships/hyperlink" Target="https://statisticsbyjim.com/regression/multicollinearity-in-regression-analysis/#:~:text=Multicollinearity%20reduces%20the%20precision%20of,variables%20that%20are%20statistically%20significan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
          <p:cNvPicPr preferRelativeResize="0">
            <a:picLocks noGrp="1"/>
          </p:cNvPicPr>
          <p:nvPr>
            <p:ph type="pic" idx="2"/>
          </p:nvPr>
        </p:nvPicPr>
        <p:blipFill rotWithShape="1">
          <a:blip r:embed="rId3">
            <a:alphaModFix/>
          </a:blip>
          <a:srcRect l="5556" r="5555"/>
          <a:stretch/>
        </p:blipFill>
        <p:spPr>
          <a:xfrm>
            <a:off x="0" y="0"/>
            <a:ext cx="12192000" cy="6858000"/>
          </a:xfrm>
          <a:prstGeom prst="rect">
            <a:avLst/>
          </a:prstGeom>
          <a:noFill/>
          <a:ln>
            <a:noFill/>
          </a:ln>
        </p:spPr>
      </p:pic>
      <p:sp>
        <p:nvSpPr>
          <p:cNvPr id="131" name="Google Shape;131;p1"/>
          <p:cNvSpPr txBox="1"/>
          <p:nvPr/>
        </p:nvSpPr>
        <p:spPr>
          <a:xfrm>
            <a:off x="1042416" y="1888303"/>
            <a:ext cx="5687568" cy="175432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5400"/>
              <a:buFont typeface="Arial"/>
              <a:buNone/>
            </a:pPr>
            <a:r>
              <a:rPr lang="en-US" sz="5400" b="1" i="0" u="none" strike="noStrike" cap="none">
                <a:solidFill>
                  <a:srgbClr val="FFFFFF"/>
                </a:solidFill>
                <a:latin typeface="Arial"/>
                <a:ea typeface="Arial"/>
                <a:cs typeface="Arial"/>
                <a:sym typeface="Arial"/>
              </a:rPr>
              <a:t>Yelp Customer Review Analysis</a:t>
            </a:r>
            <a:endParaRPr sz="5400" b="1" i="0" u="none" strike="noStrike" cap="none">
              <a:solidFill>
                <a:srgbClr val="FFFFFF"/>
              </a:solidFill>
              <a:latin typeface="Arial"/>
              <a:ea typeface="Arial"/>
              <a:cs typeface="Arial"/>
              <a:sym typeface="Arial"/>
            </a:endParaRPr>
          </a:p>
        </p:txBody>
      </p:sp>
      <p:sp>
        <p:nvSpPr>
          <p:cNvPr id="132" name="Google Shape;132;p1"/>
          <p:cNvSpPr txBox="1"/>
          <p:nvPr/>
        </p:nvSpPr>
        <p:spPr>
          <a:xfrm>
            <a:off x="1111367" y="3740811"/>
            <a:ext cx="10018200" cy="19395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FFFFFF"/>
              </a:buClr>
              <a:buSzPts val="1800"/>
              <a:buFont typeface="Arial"/>
              <a:buNone/>
            </a:pPr>
            <a:r>
              <a:rPr lang="en-US" sz="1800" b="0" i="1" u="none" strike="noStrike" cap="none" dirty="0">
                <a:solidFill>
                  <a:srgbClr val="FFFFFF"/>
                </a:solidFill>
                <a:latin typeface="Arial"/>
                <a:ea typeface="Arial"/>
                <a:cs typeface="Arial"/>
                <a:sym typeface="Arial"/>
              </a:rPr>
              <a:t>Leveraging Text Analytics to Facilitate Business Growth</a:t>
            </a:r>
            <a:endParaRPr dirty="0"/>
          </a:p>
          <a:p>
            <a:pPr marL="0" marR="0" lvl="0" indent="0" algn="r" rtl="0">
              <a:lnSpc>
                <a:spcPct val="100000"/>
              </a:lnSpc>
              <a:spcBef>
                <a:spcPts val="0"/>
              </a:spcBef>
              <a:spcAft>
                <a:spcPts val="0"/>
              </a:spcAft>
              <a:buClr>
                <a:srgbClr val="FFFFFF"/>
              </a:buClr>
              <a:buSzPts val="1800"/>
              <a:buFont typeface="Arial"/>
              <a:buNone/>
            </a:pPr>
            <a:r>
              <a:rPr lang="en-US" sz="1800" b="0" i="1" u="none" strike="noStrike" cap="none" dirty="0">
                <a:solidFill>
                  <a:srgbClr val="FFFFFF"/>
                </a:solidFill>
                <a:latin typeface="Arial"/>
                <a:ea typeface="Arial"/>
                <a:cs typeface="Arial"/>
                <a:sym typeface="Arial"/>
              </a:rPr>
              <a:t>~ </a:t>
            </a:r>
            <a:r>
              <a:rPr lang="en-US" sz="1800" i="1" dirty="0">
                <a:solidFill>
                  <a:srgbClr val="FFFFFF"/>
                </a:solidFill>
              </a:rPr>
              <a:t>DJH </a:t>
            </a:r>
            <a:r>
              <a:rPr lang="en-US" sz="1800" b="0" i="1" u="none" strike="noStrike" cap="none" dirty="0">
                <a:solidFill>
                  <a:srgbClr val="FFFFFF"/>
                </a:solidFill>
                <a:latin typeface="Arial"/>
                <a:ea typeface="Arial"/>
                <a:cs typeface="Arial"/>
                <a:sym typeface="Arial"/>
              </a:rPr>
              <a:t>Analytics</a:t>
            </a:r>
            <a:endParaRPr dirty="0"/>
          </a:p>
          <a:p>
            <a:pPr marL="0" marR="0" lvl="0" indent="0" algn="r" rtl="0">
              <a:lnSpc>
                <a:spcPct val="100000"/>
              </a:lnSpc>
              <a:spcBef>
                <a:spcPts val="0"/>
              </a:spcBef>
              <a:spcAft>
                <a:spcPts val="0"/>
              </a:spcAft>
              <a:buClr>
                <a:srgbClr val="FFFFFF"/>
              </a:buClr>
              <a:buSzPts val="1200"/>
              <a:buFont typeface="Helvetica Neue"/>
              <a:buNone/>
            </a:pPr>
            <a:endParaRPr sz="1200" b="0" i="1" u="none" strike="noStrike" cap="none" dirty="0">
              <a:solidFill>
                <a:srgbClr val="FFFFFF"/>
              </a:solidFill>
              <a:latin typeface="Arial"/>
              <a:ea typeface="Arial"/>
              <a:cs typeface="Arial"/>
              <a:sym typeface="Arial"/>
            </a:endParaRPr>
          </a:p>
          <a:p>
            <a:pPr marL="0" marR="0" lvl="0" indent="0" algn="r" rtl="0">
              <a:lnSpc>
                <a:spcPct val="100000"/>
              </a:lnSpc>
              <a:spcBef>
                <a:spcPts val="0"/>
              </a:spcBef>
              <a:spcAft>
                <a:spcPts val="0"/>
              </a:spcAft>
              <a:buClr>
                <a:srgbClr val="FFFFFF"/>
              </a:buClr>
              <a:buSzPts val="1200"/>
              <a:buFont typeface="Arial"/>
              <a:buNone/>
            </a:pPr>
            <a:r>
              <a:rPr lang="en-US" sz="1200" b="0" i="1" u="none" strike="noStrike" cap="none" dirty="0" err="1">
                <a:solidFill>
                  <a:srgbClr val="FFFFFF"/>
                </a:solidFill>
                <a:latin typeface="Arial"/>
                <a:ea typeface="Arial"/>
                <a:cs typeface="Arial"/>
                <a:sym typeface="Arial"/>
              </a:rPr>
              <a:t>Hedan</a:t>
            </a:r>
            <a:r>
              <a:rPr lang="en-US" sz="1200" b="0" i="1" u="none" strike="noStrike" cap="none" dirty="0">
                <a:solidFill>
                  <a:srgbClr val="FFFFFF"/>
                </a:solidFill>
                <a:latin typeface="Arial"/>
                <a:ea typeface="Arial"/>
                <a:cs typeface="Arial"/>
                <a:sym typeface="Arial"/>
              </a:rPr>
              <a:t> Chen</a:t>
            </a:r>
            <a:endParaRPr dirty="0"/>
          </a:p>
          <a:p>
            <a:pPr marL="0" marR="0" lvl="0" indent="0" algn="r" rtl="0">
              <a:lnSpc>
                <a:spcPct val="100000"/>
              </a:lnSpc>
              <a:spcBef>
                <a:spcPts val="0"/>
              </a:spcBef>
              <a:spcAft>
                <a:spcPts val="0"/>
              </a:spcAft>
              <a:buClr>
                <a:srgbClr val="FFFFFF"/>
              </a:buClr>
              <a:buSzPts val="1200"/>
              <a:buFont typeface="Arial"/>
              <a:buNone/>
            </a:pPr>
            <a:r>
              <a:rPr lang="en-US" sz="1200" b="0" i="1" u="none" strike="noStrike" cap="none" dirty="0">
                <a:solidFill>
                  <a:srgbClr val="FFFFFF"/>
                </a:solidFill>
                <a:latin typeface="Arial"/>
                <a:ea typeface="Arial"/>
                <a:cs typeface="Arial"/>
                <a:sym typeface="Arial"/>
              </a:rPr>
              <a:t>Jingjing Li</a:t>
            </a:r>
            <a:endParaRPr dirty="0"/>
          </a:p>
          <a:p>
            <a:pPr marL="0" marR="0" lvl="0" indent="0" algn="r" rtl="0">
              <a:lnSpc>
                <a:spcPct val="100000"/>
              </a:lnSpc>
              <a:spcBef>
                <a:spcPts val="0"/>
              </a:spcBef>
              <a:spcAft>
                <a:spcPts val="0"/>
              </a:spcAft>
              <a:buClr>
                <a:srgbClr val="FFFFFF"/>
              </a:buClr>
              <a:buSzPts val="1200"/>
              <a:buFont typeface="Arial"/>
              <a:buNone/>
            </a:pPr>
            <a:r>
              <a:rPr lang="en-US" sz="1200" b="0" i="1" u="none" strike="noStrike" cap="none" dirty="0" err="1">
                <a:solidFill>
                  <a:srgbClr val="FFFFFF"/>
                </a:solidFill>
                <a:latin typeface="Arial"/>
                <a:ea typeface="Arial"/>
                <a:cs typeface="Arial"/>
                <a:sym typeface="Arial"/>
              </a:rPr>
              <a:t>Jingyi</a:t>
            </a:r>
            <a:r>
              <a:rPr lang="en-US" sz="1200" b="0" i="1" u="none" strike="noStrike" cap="none" dirty="0">
                <a:solidFill>
                  <a:srgbClr val="FFFFFF"/>
                </a:solidFill>
                <a:latin typeface="Arial"/>
                <a:ea typeface="Arial"/>
                <a:cs typeface="Arial"/>
                <a:sym typeface="Arial"/>
              </a:rPr>
              <a:t> Yun</a:t>
            </a:r>
            <a:endParaRPr dirty="0"/>
          </a:p>
          <a:p>
            <a:pPr marL="0" marR="0" lvl="0" indent="0" algn="r" rtl="0">
              <a:lnSpc>
                <a:spcPct val="100000"/>
              </a:lnSpc>
              <a:spcBef>
                <a:spcPts val="0"/>
              </a:spcBef>
              <a:spcAft>
                <a:spcPts val="0"/>
              </a:spcAft>
              <a:buClr>
                <a:srgbClr val="FFFFFF"/>
              </a:buClr>
              <a:buSzPts val="1200"/>
              <a:buFont typeface="Arial"/>
              <a:buNone/>
            </a:pPr>
            <a:r>
              <a:rPr lang="en-US" sz="1200" b="0" i="1" u="none" strike="noStrike" cap="none" dirty="0" err="1">
                <a:solidFill>
                  <a:srgbClr val="FFFFFF"/>
                </a:solidFill>
                <a:latin typeface="Arial"/>
                <a:ea typeface="Arial"/>
                <a:cs typeface="Arial"/>
                <a:sym typeface="Arial"/>
              </a:rPr>
              <a:t>Dongni</a:t>
            </a:r>
            <a:r>
              <a:rPr lang="en-US" sz="1200" b="0" i="1" u="none" strike="noStrike" cap="none" dirty="0">
                <a:solidFill>
                  <a:srgbClr val="FFFFFF"/>
                </a:solidFill>
                <a:latin typeface="Arial"/>
                <a:ea typeface="Arial"/>
                <a:cs typeface="Arial"/>
                <a:sym typeface="Arial"/>
              </a:rPr>
              <a:t> Yang</a:t>
            </a:r>
            <a:endParaRPr dirty="0"/>
          </a:p>
          <a:p>
            <a:pPr marL="0" marR="0" lvl="0" indent="0" algn="r" rtl="0">
              <a:lnSpc>
                <a:spcPct val="100000"/>
              </a:lnSpc>
              <a:spcBef>
                <a:spcPts val="0"/>
              </a:spcBef>
              <a:spcAft>
                <a:spcPts val="0"/>
              </a:spcAft>
              <a:buClr>
                <a:srgbClr val="FFFFFF"/>
              </a:buClr>
              <a:buSzPts val="1200"/>
              <a:buFont typeface="Arial"/>
              <a:buNone/>
            </a:pPr>
            <a:r>
              <a:rPr lang="en-US" sz="1200" b="0" i="1" u="none" strike="noStrike" cap="none" dirty="0">
                <a:solidFill>
                  <a:srgbClr val="FFFFFF"/>
                </a:solidFill>
                <a:latin typeface="Arial"/>
                <a:ea typeface="Arial"/>
                <a:cs typeface="Arial"/>
                <a:sym typeface="Arial"/>
              </a:rPr>
              <a:t>Daniel Zhang</a:t>
            </a:r>
            <a:endParaRPr dirty="0"/>
          </a:p>
          <a:p>
            <a:pPr marL="0" marR="0" lvl="0" indent="0" algn="r" rtl="0">
              <a:lnSpc>
                <a:spcPct val="100000"/>
              </a:lnSpc>
              <a:spcBef>
                <a:spcPts val="0"/>
              </a:spcBef>
              <a:spcAft>
                <a:spcPts val="0"/>
              </a:spcAft>
              <a:buClr>
                <a:srgbClr val="FFFFFF"/>
              </a:buClr>
              <a:buSzPts val="1200"/>
              <a:buFont typeface="Arial"/>
              <a:buNone/>
            </a:pPr>
            <a:r>
              <a:rPr lang="en-US" sz="1200" b="0" i="1" u="none" strike="noStrike" cap="none" dirty="0" err="1">
                <a:solidFill>
                  <a:srgbClr val="FFFFFF"/>
                </a:solidFill>
                <a:latin typeface="Arial"/>
                <a:ea typeface="Arial"/>
                <a:cs typeface="Arial"/>
                <a:sym typeface="Arial"/>
              </a:rPr>
              <a:t>Dingyi</a:t>
            </a:r>
            <a:r>
              <a:rPr lang="en-US" sz="1200" b="0" i="1" u="none" strike="noStrike" cap="none" dirty="0">
                <a:solidFill>
                  <a:srgbClr val="FFFFFF"/>
                </a:solidFill>
                <a:latin typeface="Arial"/>
                <a:ea typeface="Arial"/>
                <a:cs typeface="Arial"/>
                <a:sym typeface="Arial"/>
              </a:rPr>
              <a:t> Zhou</a:t>
            </a:r>
            <a:endParaRPr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7F5D106-4258-408C-B308-CDCD2E7BDDCA}"/>
              </a:ext>
            </a:extLst>
          </p:cNvPr>
          <p:cNvSpPr/>
          <p:nvPr/>
        </p:nvSpPr>
        <p:spPr>
          <a:xfrm>
            <a:off x="973759" y="4705525"/>
            <a:ext cx="4112431" cy="1638125"/>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65000"/>
                    <a:lumOff val="35000"/>
                  </a:schemeClr>
                </a:solidFill>
                <a:latin typeface="+mn-lt"/>
              </a:rPr>
              <a:t>Choose methods that are scalable with large samples: </a:t>
            </a:r>
          </a:p>
          <a:p>
            <a:pPr marL="285750" indent="-285750">
              <a:buFont typeface="Arial" panose="020B0604020202020204" pitchFamily="34" charset="0"/>
              <a:buChar char="•"/>
            </a:pPr>
            <a:r>
              <a:rPr lang="en-US" sz="1600" dirty="0">
                <a:solidFill>
                  <a:schemeClr val="tx1">
                    <a:lumMod val="65000"/>
                    <a:lumOff val="35000"/>
                  </a:schemeClr>
                </a:solidFill>
                <a:latin typeface="+mn-lt"/>
              </a:rPr>
              <a:t>K-Means</a:t>
            </a:r>
          </a:p>
          <a:p>
            <a:pPr marL="285750" indent="-285750">
              <a:buFont typeface="Arial" panose="020B0604020202020204" pitchFamily="34" charset="0"/>
              <a:buChar char="•"/>
            </a:pPr>
            <a:r>
              <a:rPr lang="en-US" sz="1600" dirty="0">
                <a:solidFill>
                  <a:schemeClr val="tx1">
                    <a:lumMod val="65000"/>
                    <a:lumOff val="35000"/>
                  </a:schemeClr>
                </a:solidFill>
                <a:latin typeface="+mn-lt"/>
              </a:rPr>
              <a:t>Agglomerative clustering</a:t>
            </a:r>
          </a:p>
          <a:p>
            <a:pPr marL="285750" indent="-285750">
              <a:buFont typeface="Arial" panose="020B0604020202020204" pitchFamily="34" charset="0"/>
              <a:buChar char="•"/>
            </a:pPr>
            <a:r>
              <a:rPr lang="en-US" sz="1600" dirty="0">
                <a:solidFill>
                  <a:schemeClr val="tx1">
                    <a:lumMod val="65000"/>
                    <a:lumOff val="35000"/>
                  </a:schemeClr>
                </a:solidFill>
                <a:latin typeface="+mn-lt"/>
              </a:rPr>
              <a:t>DBSCAN</a:t>
            </a:r>
          </a:p>
          <a:p>
            <a:endParaRPr lang="en-US" dirty="0">
              <a:solidFill>
                <a:schemeClr val="tx1">
                  <a:lumMod val="65000"/>
                  <a:lumOff val="35000"/>
                </a:schemeClr>
              </a:solidFill>
            </a:endParaRPr>
          </a:p>
        </p:txBody>
      </p:sp>
      <p:sp>
        <p:nvSpPr>
          <p:cNvPr id="310" name="Google Shape;310;g119c4b7377f_0_27"/>
          <p:cNvSpPr/>
          <p:nvPr/>
        </p:nvSpPr>
        <p:spPr>
          <a:xfrm>
            <a:off x="2747525" y="3442000"/>
            <a:ext cx="564900" cy="649500"/>
          </a:xfrm>
          <a:prstGeom prst="downArrow">
            <a:avLst>
              <a:gd name="adj1" fmla="val 50000"/>
              <a:gd name="adj2" fmla="val 50000"/>
            </a:avLst>
          </a:prstGeom>
          <a:solidFill>
            <a:srgbClr val="F4393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43939"/>
              </a:solidFill>
            </a:endParaRPr>
          </a:p>
        </p:txBody>
      </p:sp>
      <p:pic>
        <p:nvPicPr>
          <p:cNvPr id="312" name="Google Shape;312;g119c4b7377f_0_27"/>
          <p:cNvPicPr preferRelativeResize="0"/>
          <p:nvPr/>
        </p:nvPicPr>
        <p:blipFill>
          <a:blip r:embed="rId3">
            <a:alphaModFix/>
          </a:blip>
          <a:stretch>
            <a:fillRect/>
          </a:stretch>
        </p:blipFill>
        <p:spPr>
          <a:xfrm>
            <a:off x="6573914" y="4091500"/>
            <a:ext cx="4458925" cy="2672150"/>
          </a:xfrm>
          <a:prstGeom prst="rect">
            <a:avLst/>
          </a:prstGeom>
          <a:noFill/>
          <a:ln>
            <a:noFill/>
          </a:ln>
        </p:spPr>
      </p:pic>
      <p:pic>
        <p:nvPicPr>
          <p:cNvPr id="313" name="Google Shape;313;g119c4b7377f_0_27"/>
          <p:cNvPicPr preferRelativeResize="0"/>
          <p:nvPr/>
        </p:nvPicPr>
        <p:blipFill>
          <a:blip r:embed="rId4">
            <a:alphaModFix/>
          </a:blip>
          <a:stretch>
            <a:fillRect/>
          </a:stretch>
        </p:blipFill>
        <p:spPr>
          <a:xfrm>
            <a:off x="6666275" y="994528"/>
            <a:ext cx="4112431" cy="3196674"/>
          </a:xfrm>
          <a:prstGeom prst="rect">
            <a:avLst/>
          </a:prstGeom>
          <a:noFill/>
          <a:ln>
            <a:noFill/>
          </a:ln>
        </p:spPr>
      </p:pic>
      <p:sp>
        <p:nvSpPr>
          <p:cNvPr id="12" name="Google Shape;309;g119c4b7377f_0_27">
            <a:extLst>
              <a:ext uri="{FF2B5EF4-FFF2-40B4-BE49-F238E27FC236}">
                <a16:creationId xmlns:a16="http://schemas.microsoft.com/office/drawing/2014/main" id="{D8719672-1556-44A5-B807-B2A488765442}"/>
              </a:ext>
            </a:extLst>
          </p:cNvPr>
          <p:cNvSpPr txBox="1"/>
          <p:nvPr/>
        </p:nvSpPr>
        <p:spPr>
          <a:xfrm>
            <a:off x="973760" y="4191202"/>
            <a:ext cx="4112430" cy="410841"/>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b="1" dirty="0">
                <a:solidFill>
                  <a:schemeClr val="lt1"/>
                </a:solidFill>
              </a:rPr>
              <a:t>Clustering</a:t>
            </a:r>
            <a:endParaRPr sz="1800" b="1" dirty="0">
              <a:solidFill>
                <a:schemeClr val="lt1"/>
              </a:solidFill>
            </a:endParaRPr>
          </a:p>
        </p:txBody>
      </p:sp>
      <p:sp>
        <p:nvSpPr>
          <p:cNvPr id="6" name="Rectangle: Rounded Corners 5">
            <a:extLst>
              <a:ext uri="{FF2B5EF4-FFF2-40B4-BE49-F238E27FC236}">
                <a16:creationId xmlns:a16="http://schemas.microsoft.com/office/drawing/2014/main" id="{76582CC8-E104-46BF-95C6-7911634CA658}"/>
              </a:ext>
            </a:extLst>
          </p:cNvPr>
          <p:cNvSpPr/>
          <p:nvPr/>
        </p:nvSpPr>
        <p:spPr>
          <a:xfrm>
            <a:off x="973759" y="1533016"/>
            <a:ext cx="4112431" cy="1781175"/>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l" rtl="0">
              <a:spcBef>
                <a:spcPts val="1000"/>
              </a:spcBef>
              <a:spcAft>
                <a:spcPts val="0"/>
              </a:spcAft>
              <a:buFont typeface="Arial" panose="020B0604020202020204" pitchFamily="34" charset="0"/>
              <a:buChar char="•"/>
            </a:pPr>
            <a:r>
              <a:rPr lang="en-US" sz="1400" dirty="0">
                <a:solidFill>
                  <a:schemeClr val="tx1">
                    <a:lumMod val="65000"/>
                    <a:lumOff val="35000"/>
                  </a:schemeClr>
                </a:solidFill>
                <a:latin typeface="+mn-lt"/>
              </a:rPr>
              <a:t>Both PCA and TSNE tell the same story: </a:t>
            </a:r>
            <a:r>
              <a:rPr lang="en-US" sz="1400" b="1" dirty="0">
                <a:solidFill>
                  <a:srgbClr val="F43535"/>
                </a:solidFill>
                <a:latin typeface="+mn-lt"/>
              </a:rPr>
              <a:t>Portland</a:t>
            </a:r>
            <a:r>
              <a:rPr lang="en-US" sz="1400" dirty="0">
                <a:solidFill>
                  <a:schemeClr val="tx1">
                    <a:lumMod val="65000"/>
                    <a:lumOff val="35000"/>
                  </a:schemeClr>
                </a:solidFill>
                <a:latin typeface="+mn-lt"/>
              </a:rPr>
              <a:t> and </a:t>
            </a:r>
            <a:r>
              <a:rPr lang="en-US" sz="1400" b="1" dirty="0">
                <a:solidFill>
                  <a:srgbClr val="F43535"/>
                </a:solidFill>
                <a:latin typeface="+mn-lt"/>
              </a:rPr>
              <a:t>Vancouver</a:t>
            </a:r>
            <a:r>
              <a:rPr lang="en-US" sz="1400" dirty="0">
                <a:solidFill>
                  <a:schemeClr val="tx1">
                    <a:lumMod val="65000"/>
                    <a:lumOff val="35000"/>
                  </a:schemeClr>
                </a:solidFill>
                <a:latin typeface="+mn-lt"/>
              </a:rPr>
              <a:t> are overlapping, and </a:t>
            </a:r>
            <a:r>
              <a:rPr lang="en-US" sz="1400" b="1" dirty="0">
                <a:solidFill>
                  <a:srgbClr val="F43535"/>
                </a:solidFill>
                <a:latin typeface="+mn-lt"/>
              </a:rPr>
              <a:t>Orlando</a:t>
            </a:r>
            <a:r>
              <a:rPr lang="en-US" sz="1400" dirty="0">
                <a:solidFill>
                  <a:schemeClr val="tx1">
                    <a:lumMod val="65000"/>
                    <a:lumOff val="35000"/>
                  </a:schemeClr>
                </a:solidFill>
                <a:latin typeface="+mn-lt"/>
              </a:rPr>
              <a:t>, </a:t>
            </a:r>
            <a:r>
              <a:rPr lang="en-US" sz="1400" b="1" dirty="0">
                <a:solidFill>
                  <a:srgbClr val="F43535"/>
                </a:solidFill>
                <a:latin typeface="+mn-lt"/>
              </a:rPr>
              <a:t>Atlanta</a:t>
            </a:r>
            <a:r>
              <a:rPr lang="en-US" sz="1400" dirty="0">
                <a:solidFill>
                  <a:schemeClr val="tx1">
                    <a:lumMod val="65000"/>
                    <a:lumOff val="35000"/>
                  </a:schemeClr>
                </a:solidFill>
                <a:latin typeface="+mn-lt"/>
              </a:rPr>
              <a:t>, </a:t>
            </a:r>
            <a:r>
              <a:rPr lang="en-US" sz="1400" b="1" dirty="0">
                <a:solidFill>
                  <a:srgbClr val="F43535"/>
                </a:solidFill>
                <a:latin typeface="+mn-lt"/>
              </a:rPr>
              <a:t>Austin</a:t>
            </a:r>
            <a:r>
              <a:rPr lang="en-US" sz="1400" dirty="0">
                <a:solidFill>
                  <a:schemeClr val="tx1">
                    <a:lumMod val="65000"/>
                    <a:lumOff val="35000"/>
                  </a:schemeClr>
                </a:solidFill>
                <a:latin typeface="+mn-lt"/>
              </a:rPr>
              <a:t> are overlapping. </a:t>
            </a:r>
          </a:p>
          <a:p>
            <a:pPr marL="285750" lvl="0" indent="-285750" algn="l" rtl="0">
              <a:spcBef>
                <a:spcPts val="1000"/>
              </a:spcBef>
              <a:spcAft>
                <a:spcPts val="0"/>
              </a:spcAft>
              <a:buFont typeface="Arial" panose="020B0604020202020204" pitchFamily="34" charset="0"/>
              <a:buChar char="•"/>
            </a:pPr>
            <a:r>
              <a:rPr lang="en-US" sz="1400" dirty="0">
                <a:solidFill>
                  <a:schemeClr val="tx1">
                    <a:lumMod val="65000"/>
                    <a:lumOff val="35000"/>
                  </a:schemeClr>
                </a:solidFill>
                <a:latin typeface="+mn-lt"/>
              </a:rPr>
              <a:t>Also, cities within one group are close to each other in geography. </a:t>
            </a:r>
          </a:p>
        </p:txBody>
      </p:sp>
      <p:sp>
        <p:nvSpPr>
          <p:cNvPr id="16" name="Google Shape;215;p5">
            <a:extLst>
              <a:ext uri="{FF2B5EF4-FFF2-40B4-BE49-F238E27FC236}">
                <a16:creationId xmlns:a16="http://schemas.microsoft.com/office/drawing/2014/main" id="{F2F314DB-FDEB-473C-BDF8-6123AA972D6E}"/>
              </a:ext>
            </a:extLst>
          </p:cNvPr>
          <p:cNvSpPr txBox="1"/>
          <p:nvPr/>
        </p:nvSpPr>
        <p:spPr>
          <a:xfrm>
            <a:off x="229341" y="386338"/>
            <a:ext cx="7218084"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altLang="zh-CN" sz="3600" b="1" dirty="0">
                <a:solidFill>
                  <a:schemeClr val="tx1">
                    <a:lumMod val="65000"/>
                    <a:lumOff val="35000"/>
                  </a:schemeClr>
                </a:solidFill>
              </a:rPr>
              <a:t>Visualization Before Clustering</a:t>
            </a:r>
            <a:endParaRPr sz="1800" dirty="0">
              <a:solidFill>
                <a:schemeClr val="tx1">
                  <a:lumMod val="65000"/>
                  <a:lumOff val="3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119c4b7377f_0_66"/>
          <p:cNvSpPr txBox="1">
            <a:spLocks noGrp="1"/>
          </p:cNvSpPr>
          <p:nvPr>
            <p:ph type="body" idx="1"/>
          </p:nvPr>
        </p:nvSpPr>
        <p:spPr>
          <a:xfrm>
            <a:off x="7872212" y="584288"/>
            <a:ext cx="4230587" cy="2606375"/>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a:solidFill>
                  <a:schemeClr val="tx1">
                    <a:lumMod val="65000"/>
                    <a:lumOff val="35000"/>
                  </a:schemeClr>
                </a:solidFill>
                <a:latin typeface="+mn-lt"/>
              </a:rPr>
              <a:t>From Elbow method: inertia score keeps decreasing, but we don’t want to form too many cluster. We try to form 2 or 3 clusters by looking at silhouette score.</a:t>
            </a:r>
            <a:endParaRPr sz="1600" dirty="0">
              <a:solidFill>
                <a:schemeClr val="tx1">
                  <a:lumMod val="65000"/>
                  <a:lumOff val="35000"/>
                </a:schemeClr>
              </a:solidFill>
              <a:latin typeface="+mn-lt"/>
            </a:endParaRPr>
          </a:p>
          <a:p>
            <a:pPr marL="0" lvl="0" indent="0" algn="l" rtl="0">
              <a:lnSpc>
                <a:spcPct val="115000"/>
              </a:lnSpc>
              <a:spcBef>
                <a:spcPts val="0"/>
              </a:spcBef>
              <a:spcAft>
                <a:spcPts val="0"/>
              </a:spcAft>
              <a:buClr>
                <a:schemeClr val="dk1"/>
              </a:buClr>
              <a:buSzPts val="1100"/>
              <a:buFont typeface="Arial"/>
              <a:buNone/>
            </a:pPr>
            <a:endParaRPr sz="1600" dirty="0">
              <a:solidFill>
                <a:schemeClr val="tx1">
                  <a:lumMod val="65000"/>
                  <a:lumOff val="35000"/>
                </a:schemeClr>
              </a:solidFill>
              <a:latin typeface="+mn-lt"/>
            </a:endParaRPr>
          </a:p>
          <a:p>
            <a:pPr marL="0" lvl="0" indent="0" algn="l" rtl="0">
              <a:lnSpc>
                <a:spcPct val="115000"/>
              </a:lnSpc>
              <a:spcBef>
                <a:spcPts val="0"/>
              </a:spcBef>
              <a:spcAft>
                <a:spcPts val="0"/>
              </a:spcAft>
              <a:buClr>
                <a:schemeClr val="dk1"/>
              </a:buClr>
              <a:buSzPts val="1100"/>
              <a:buFont typeface="Arial"/>
              <a:buNone/>
            </a:pPr>
            <a:r>
              <a:rPr lang="en-US" sz="1600" dirty="0">
                <a:solidFill>
                  <a:schemeClr val="tx1">
                    <a:lumMod val="65000"/>
                    <a:lumOff val="35000"/>
                  </a:schemeClr>
                </a:solidFill>
                <a:latin typeface="+mn-lt"/>
              </a:rPr>
              <a:t>Find when number of cluster = 2: </a:t>
            </a:r>
            <a:endParaRPr sz="1600" dirty="0">
              <a:solidFill>
                <a:schemeClr val="tx1">
                  <a:lumMod val="65000"/>
                  <a:lumOff val="35000"/>
                </a:schemeClr>
              </a:solidFill>
              <a:latin typeface="+mn-lt"/>
            </a:endParaRPr>
          </a:p>
          <a:p>
            <a:pPr marL="0" lvl="0" indent="0" algn="l" rtl="0">
              <a:lnSpc>
                <a:spcPct val="115000"/>
              </a:lnSpc>
              <a:spcBef>
                <a:spcPts val="0"/>
              </a:spcBef>
              <a:spcAft>
                <a:spcPts val="0"/>
              </a:spcAft>
              <a:buClr>
                <a:schemeClr val="dk1"/>
              </a:buClr>
              <a:buSzPts val="1100"/>
              <a:buFont typeface="Arial"/>
              <a:buNone/>
            </a:pPr>
            <a:r>
              <a:rPr lang="en-US" sz="1600" dirty="0">
                <a:solidFill>
                  <a:schemeClr val="tx1">
                    <a:lumMod val="65000"/>
                    <a:lumOff val="35000"/>
                  </a:schemeClr>
                </a:solidFill>
                <a:latin typeface="+mn-lt"/>
              </a:rPr>
              <a:t>Cluster 1 exactly comprised of Portland and Vancouver and Cluster 2 = Orlando + Austin + Atlanta</a:t>
            </a:r>
            <a:endParaRPr sz="1600" dirty="0">
              <a:solidFill>
                <a:schemeClr val="tx1">
                  <a:lumMod val="65000"/>
                  <a:lumOff val="35000"/>
                </a:schemeClr>
              </a:solidFill>
              <a:latin typeface="+mn-lt"/>
            </a:endParaRPr>
          </a:p>
        </p:txBody>
      </p:sp>
      <p:pic>
        <p:nvPicPr>
          <p:cNvPr id="319" name="Google Shape;319;g119c4b7377f_0_66"/>
          <p:cNvPicPr preferRelativeResize="0"/>
          <p:nvPr/>
        </p:nvPicPr>
        <p:blipFill>
          <a:blip r:embed="rId3">
            <a:alphaModFix/>
          </a:blip>
          <a:stretch>
            <a:fillRect/>
          </a:stretch>
        </p:blipFill>
        <p:spPr>
          <a:xfrm>
            <a:off x="339542" y="582804"/>
            <a:ext cx="4581077" cy="3054051"/>
          </a:xfrm>
          <a:prstGeom prst="rect">
            <a:avLst/>
          </a:prstGeom>
          <a:noFill/>
          <a:ln>
            <a:noFill/>
          </a:ln>
        </p:spPr>
      </p:pic>
      <p:pic>
        <p:nvPicPr>
          <p:cNvPr id="321" name="Google Shape;321;g119c4b7377f_0_66"/>
          <p:cNvPicPr preferRelativeResize="0"/>
          <p:nvPr/>
        </p:nvPicPr>
        <p:blipFill>
          <a:blip r:embed="rId4">
            <a:alphaModFix/>
          </a:blip>
          <a:stretch>
            <a:fillRect/>
          </a:stretch>
        </p:blipFill>
        <p:spPr>
          <a:xfrm>
            <a:off x="7131151" y="3537794"/>
            <a:ext cx="4230587" cy="3203561"/>
          </a:xfrm>
          <a:prstGeom prst="rect">
            <a:avLst/>
          </a:prstGeom>
          <a:noFill/>
          <a:ln>
            <a:noFill/>
          </a:ln>
        </p:spPr>
      </p:pic>
      <p:sp>
        <p:nvSpPr>
          <p:cNvPr id="322" name="Google Shape;322;g119c4b7377f_0_66"/>
          <p:cNvSpPr txBox="1"/>
          <p:nvPr/>
        </p:nvSpPr>
        <p:spPr>
          <a:xfrm>
            <a:off x="1114425" y="213504"/>
            <a:ext cx="3678130" cy="410841"/>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b="1" dirty="0">
                <a:solidFill>
                  <a:schemeClr val="lt1"/>
                </a:solidFill>
              </a:rPr>
              <a:t>K Means Result</a:t>
            </a:r>
            <a:endParaRPr sz="1800" b="1" dirty="0">
              <a:solidFill>
                <a:schemeClr val="lt1"/>
              </a:solidFill>
            </a:endParaRPr>
          </a:p>
        </p:txBody>
      </p:sp>
      <p:graphicFrame>
        <p:nvGraphicFramePr>
          <p:cNvPr id="323" name="Google Shape;323;g119c4b7377f_0_66"/>
          <p:cNvGraphicFramePr/>
          <p:nvPr>
            <p:extLst>
              <p:ext uri="{D42A27DB-BD31-4B8C-83A1-F6EECF244321}">
                <p14:modId xmlns:p14="http://schemas.microsoft.com/office/powerpoint/2010/main" val="2893509504"/>
              </p:ext>
            </p:extLst>
          </p:nvPr>
        </p:nvGraphicFramePr>
        <p:xfrm>
          <a:off x="339542" y="3767954"/>
          <a:ext cx="6514975" cy="2743225"/>
        </p:xfrm>
        <a:graphic>
          <a:graphicData uri="http://schemas.openxmlformats.org/drawingml/2006/table">
            <a:tbl>
              <a:tblPr firstRow="1" bandRow="1">
                <a:noFill/>
                <a:tableStyleId>{06D782BC-CE66-430D-9740-C9FE78FADB4C}</a:tableStyleId>
              </a:tblPr>
              <a:tblGrid>
                <a:gridCol w="1331400">
                  <a:extLst>
                    <a:ext uri="{9D8B030D-6E8A-4147-A177-3AD203B41FA5}">
                      <a16:colId xmlns:a16="http://schemas.microsoft.com/office/drawing/2014/main" val="20000"/>
                    </a:ext>
                  </a:extLst>
                </a:gridCol>
                <a:gridCol w="1017775">
                  <a:extLst>
                    <a:ext uri="{9D8B030D-6E8A-4147-A177-3AD203B41FA5}">
                      <a16:colId xmlns:a16="http://schemas.microsoft.com/office/drawing/2014/main" val="20001"/>
                    </a:ext>
                  </a:extLst>
                </a:gridCol>
                <a:gridCol w="1036275">
                  <a:extLst>
                    <a:ext uri="{9D8B030D-6E8A-4147-A177-3AD203B41FA5}">
                      <a16:colId xmlns:a16="http://schemas.microsoft.com/office/drawing/2014/main" val="20002"/>
                    </a:ext>
                  </a:extLst>
                </a:gridCol>
                <a:gridCol w="1485475">
                  <a:extLst>
                    <a:ext uri="{9D8B030D-6E8A-4147-A177-3AD203B41FA5}">
                      <a16:colId xmlns:a16="http://schemas.microsoft.com/office/drawing/2014/main" val="20003"/>
                    </a:ext>
                  </a:extLst>
                </a:gridCol>
                <a:gridCol w="1644050">
                  <a:extLst>
                    <a:ext uri="{9D8B030D-6E8A-4147-A177-3AD203B41FA5}">
                      <a16:colId xmlns:a16="http://schemas.microsoft.com/office/drawing/2014/main" val="20004"/>
                    </a:ext>
                  </a:extLst>
                </a:gridCol>
              </a:tblGrid>
              <a:tr h="640100">
                <a:tc>
                  <a:txBody>
                    <a:bodyPr/>
                    <a:lstStyle/>
                    <a:p>
                      <a:pPr marL="0" marR="0" lvl="0" indent="0" algn="l" rtl="0">
                        <a:spcBef>
                          <a:spcPts val="0"/>
                        </a:spcBef>
                        <a:spcAft>
                          <a:spcPts val="0"/>
                        </a:spcAft>
                        <a:buNone/>
                      </a:pPr>
                      <a:endParaRPr sz="1600" dirty="0">
                        <a:solidFill>
                          <a:srgbClr val="F43535"/>
                        </a:solidFill>
                        <a:latin typeface="+mn-lt"/>
                      </a:endParaRPr>
                    </a:p>
                  </a:txBody>
                  <a:tcPr marL="91450" marR="91450" marT="45725" marB="45725">
                    <a:solidFill>
                      <a:srgbClr val="F43535"/>
                    </a:solidFill>
                  </a:tcPr>
                </a:tc>
                <a:tc>
                  <a:txBody>
                    <a:bodyPr/>
                    <a:lstStyle/>
                    <a:p>
                      <a:pPr marL="0" marR="0" lvl="0" indent="0" algn="l" rtl="0">
                        <a:spcBef>
                          <a:spcPts val="0"/>
                        </a:spcBef>
                        <a:spcAft>
                          <a:spcPts val="0"/>
                        </a:spcAft>
                        <a:buNone/>
                      </a:pPr>
                      <a:r>
                        <a:rPr lang="en-US" sz="1600" dirty="0">
                          <a:latin typeface="+mn-lt"/>
                        </a:rPr>
                        <a:t>Within cluster</a:t>
                      </a:r>
                      <a:endParaRPr sz="1600" dirty="0">
                        <a:latin typeface="+mn-lt"/>
                      </a:endParaRPr>
                    </a:p>
                  </a:txBody>
                  <a:tcPr marL="91450" marR="91450" marT="45725" marB="45725">
                    <a:solidFill>
                      <a:srgbClr val="F43535"/>
                    </a:solidFill>
                  </a:tcPr>
                </a:tc>
                <a:tc>
                  <a:txBody>
                    <a:bodyPr/>
                    <a:lstStyle/>
                    <a:p>
                      <a:pPr marL="0" marR="0" lvl="0" indent="0" algn="l" rtl="0">
                        <a:spcBef>
                          <a:spcPts val="0"/>
                        </a:spcBef>
                        <a:spcAft>
                          <a:spcPts val="0"/>
                        </a:spcAft>
                        <a:buNone/>
                      </a:pPr>
                      <a:r>
                        <a:rPr lang="en-US" sz="1600" dirty="0">
                          <a:latin typeface="+mn-lt"/>
                        </a:rPr>
                        <a:t>Between cluster</a:t>
                      </a:r>
                      <a:endParaRPr sz="1600" dirty="0">
                        <a:latin typeface="+mn-lt"/>
                      </a:endParaRPr>
                    </a:p>
                  </a:txBody>
                  <a:tcPr marL="91450" marR="91450" marT="45725" marB="45725">
                    <a:solidFill>
                      <a:srgbClr val="F43535"/>
                    </a:solidFill>
                  </a:tcPr>
                </a:tc>
                <a:tc>
                  <a:txBody>
                    <a:bodyPr/>
                    <a:lstStyle/>
                    <a:p>
                      <a:pPr marL="0" marR="0" lvl="0" indent="0" algn="l" rtl="0">
                        <a:spcBef>
                          <a:spcPts val="0"/>
                        </a:spcBef>
                        <a:spcAft>
                          <a:spcPts val="0"/>
                        </a:spcAft>
                        <a:buNone/>
                      </a:pPr>
                      <a:r>
                        <a:rPr lang="en-US" sz="1600" dirty="0">
                          <a:latin typeface="+mn-lt"/>
                        </a:rPr>
                        <a:t>Define good</a:t>
                      </a:r>
                      <a:endParaRPr sz="1600" dirty="0">
                        <a:latin typeface="+mn-lt"/>
                      </a:endParaRPr>
                    </a:p>
                  </a:txBody>
                  <a:tcPr marL="91450" marR="91450" marT="45725" marB="45725">
                    <a:solidFill>
                      <a:srgbClr val="F43535"/>
                    </a:solidFill>
                  </a:tcPr>
                </a:tc>
                <a:tc>
                  <a:txBody>
                    <a:bodyPr/>
                    <a:lstStyle/>
                    <a:p>
                      <a:pPr marL="0" marR="0" lvl="0" indent="0" algn="l" rtl="0">
                        <a:spcBef>
                          <a:spcPts val="0"/>
                        </a:spcBef>
                        <a:spcAft>
                          <a:spcPts val="0"/>
                        </a:spcAft>
                        <a:buNone/>
                      </a:pPr>
                      <a:r>
                        <a:rPr lang="en-US" sz="1600" dirty="0">
                          <a:latin typeface="+mn-lt"/>
                        </a:rPr>
                        <a:t>Distance</a:t>
                      </a:r>
                      <a:endParaRPr sz="1600" dirty="0">
                        <a:latin typeface="+mn-lt"/>
                      </a:endParaRPr>
                    </a:p>
                  </a:txBody>
                  <a:tcPr marL="91450" marR="91450" marT="45725" marB="45725">
                    <a:solidFill>
                      <a:srgbClr val="F43535"/>
                    </a:solidFill>
                  </a:tcPr>
                </a:tc>
                <a:extLst>
                  <a:ext uri="{0D108BD9-81ED-4DB2-BD59-A6C34878D82A}">
                    <a16:rowId xmlns:a16="http://schemas.microsoft.com/office/drawing/2014/main" val="10000"/>
                  </a:ext>
                </a:extLst>
              </a:tr>
              <a:tr h="1188725">
                <a:tc>
                  <a:txBody>
                    <a:bodyPr/>
                    <a:lstStyle/>
                    <a:p>
                      <a:pPr marL="0" marR="0" lvl="0" indent="0" algn="l" rtl="0">
                        <a:spcBef>
                          <a:spcPts val="0"/>
                        </a:spcBef>
                        <a:spcAft>
                          <a:spcPts val="0"/>
                        </a:spcAft>
                        <a:buNone/>
                      </a:pPr>
                      <a:r>
                        <a:rPr lang="en-US" sz="1600" b="1" dirty="0">
                          <a:latin typeface="+mn-lt"/>
                        </a:rPr>
                        <a:t>Inertia Score</a:t>
                      </a:r>
                      <a:endParaRPr sz="1600" b="1" dirty="0">
                        <a:latin typeface="+mn-lt"/>
                      </a:endParaRPr>
                    </a:p>
                  </a:txBody>
                  <a:tcPr marL="91450" marR="91450" marT="45725" marB="45725">
                    <a:solidFill>
                      <a:schemeClr val="bg1"/>
                    </a:solidFill>
                  </a:tcPr>
                </a:tc>
                <a:tc>
                  <a:txBody>
                    <a:bodyPr/>
                    <a:lstStyle/>
                    <a:p>
                      <a:pPr marL="0" lvl="0" indent="0" algn="l" rtl="0">
                        <a:spcBef>
                          <a:spcPts val="0"/>
                        </a:spcBef>
                        <a:spcAft>
                          <a:spcPts val="0"/>
                        </a:spcAft>
                        <a:buNone/>
                      </a:pPr>
                      <a:r>
                        <a:rPr lang="en-US" sz="3200" dirty="0">
                          <a:solidFill>
                            <a:schemeClr val="tx1">
                              <a:lumMod val="65000"/>
                              <a:lumOff val="35000"/>
                            </a:schemeClr>
                          </a:solidFill>
                          <a:latin typeface="+mn-lt"/>
                        </a:rPr>
                        <a:t>√</a:t>
                      </a:r>
                      <a:endParaRPr sz="3200" dirty="0">
                        <a:solidFill>
                          <a:schemeClr val="tx1">
                            <a:lumMod val="65000"/>
                            <a:lumOff val="35000"/>
                          </a:schemeClr>
                        </a:solidFill>
                        <a:latin typeface="+mn-lt"/>
                      </a:endParaRPr>
                    </a:p>
                    <a:p>
                      <a:pPr marL="0" marR="0" lvl="0" indent="0" algn="l" rtl="0">
                        <a:spcBef>
                          <a:spcPts val="0"/>
                        </a:spcBef>
                        <a:spcAft>
                          <a:spcPts val="0"/>
                        </a:spcAft>
                        <a:buNone/>
                      </a:pPr>
                      <a:endParaRPr sz="3200" dirty="0">
                        <a:solidFill>
                          <a:schemeClr val="tx1">
                            <a:lumMod val="65000"/>
                            <a:lumOff val="35000"/>
                          </a:schemeClr>
                        </a:solidFill>
                        <a:latin typeface="+mn-lt"/>
                      </a:endParaRPr>
                    </a:p>
                  </a:txBody>
                  <a:tcPr marL="91450" marR="91450" marT="45725" marB="45725">
                    <a:solidFill>
                      <a:schemeClr val="bg1"/>
                    </a:solidFill>
                  </a:tcPr>
                </a:tc>
                <a:tc>
                  <a:txBody>
                    <a:bodyPr/>
                    <a:lstStyle/>
                    <a:p>
                      <a:pPr marL="0" marR="0" lvl="0" indent="0" algn="l" rtl="0">
                        <a:spcBef>
                          <a:spcPts val="0"/>
                        </a:spcBef>
                        <a:spcAft>
                          <a:spcPts val="0"/>
                        </a:spcAft>
                        <a:buNone/>
                      </a:pPr>
                      <a:r>
                        <a:rPr lang="en-US" sz="3200" dirty="0">
                          <a:solidFill>
                            <a:srgbClr val="F43535"/>
                          </a:solidFill>
                          <a:latin typeface="+mn-lt"/>
                        </a:rPr>
                        <a:t>X</a:t>
                      </a:r>
                      <a:endParaRPr sz="3200" dirty="0">
                        <a:solidFill>
                          <a:srgbClr val="F43535"/>
                        </a:solidFill>
                        <a:latin typeface="+mn-lt"/>
                      </a:endParaRPr>
                    </a:p>
                  </a:txBody>
                  <a:tcPr marL="91450" marR="91450" marT="45725" marB="45725">
                    <a:solidFill>
                      <a:schemeClr val="bg1"/>
                    </a:solidFill>
                  </a:tcPr>
                </a:tc>
                <a:tc>
                  <a:txBody>
                    <a:bodyPr/>
                    <a:lstStyle/>
                    <a:p>
                      <a:pPr marL="0" marR="0" lvl="0" indent="0" algn="l" rtl="0">
                        <a:spcBef>
                          <a:spcPts val="0"/>
                        </a:spcBef>
                        <a:spcAft>
                          <a:spcPts val="0"/>
                        </a:spcAft>
                        <a:buNone/>
                      </a:pPr>
                      <a:r>
                        <a:rPr lang="en-US" sz="1600" dirty="0">
                          <a:latin typeface="+mn-lt"/>
                        </a:rPr>
                        <a:t>Not normalized, 0 is the best</a:t>
                      </a:r>
                      <a:endParaRPr sz="1600" dirty="0">
                        <a:latin typeface="+mn-lt"/>
                      </a:endParaRPr>
                    </a:p>
                  </a:txBody>
                  <a:tcPr marL="91450" marR="91450" marT="45725" marB="45725">
                    <a:solidFill>
                      <a:schemeClr val="bg1"/>
                    </a:solidFill>
                  </a:tcPr>
                </a:tc>
                <a:tc>
                  <a:txBody>
                    <a:bodyPr/>
                    <a:lstStyle/>
                    <a:p>
                      <a:pPr marL="0" marR="0" lvl="0" indent="0" algn="l" rtl="0">
                        <a:spcBef>
                          <a:spcPts val="0"/>
                        </a:spcBef>
                        <a:spcAft>
                          <a:spcPts val="0"/>
                        </a:spcAft>
                        <a:buNone/>
                      </a:pPr>
                      <a:r>
                        <a:rPr lang="en-US" sz="1600" dirty="0">
                          <a:latin typeface="+mn-lt"/>
                        </a:rPr>
                        <a:t>Between centroids</a:t>
                      </a:r>
                      <a:endParaRPr sz="1600" dirty="0">
                        <a:latin typeface="+mn-lt"/>
                      </a:endParaRPr>
                    </a:p>
                  </a:txBody>
                  <a:tcPr marL="91450" marR="91450" marT="45725" marB="45725">
                    <a:solidFill>
                      <a:schemeClr val="bg1"/>
                    </a:solidFill>
                  </a:tcPr>
                </a:tc>
                <a:extLst>
                  <a:ext uri="{0D108BD9-81ED-4DB2-BD59-A6C34878D82A}">
                    <a16:rowId xmlns:a16="http://schemas.microsoft.com/office/drawing/2014/main" val="10001"/>
                  </a:ext>
                </a:extLst>
              </a:tr>
              <a:tr h="914400">
                <a:tc>
                  <a:txBody>
                    <a:bodyPr/>
                    <a:lstStyle/>
                    <a:p>
                      <a:pPr marL="0" marR="0" lvl="0" indent="0" algn="l" rtl="0">
                        <a:spcBef>
                          <a:spcPts val="0"/>
                        </a:spcBef>
                        <a:spcAft>
                          <a:spcPts val="0"/>
                        </a:spcAft>
                        <a:buNone/>
                      </a:pPr>
                      <a:r>
                        <a:rPr lang="en-US" sz="1600" b="1" dirty="0">
                          <a:latin typeface="+mn-lt"/>
                        </a:rPr>
                        <a:t>Silhouette Coefficient</a:t>
                      </a:r>
                      <a:endParaRPr sz="1600" b="1" dirty="0">
                        <a:latin typeface="+mn-lt"/>
                      </a:endParaRPr>
                    </a:p>
                  </a:txBody>
                  <a:tcPr marL="91450" marR="91450" marT="45725" marB="45725">
                    <a:solidFill>
                      <a:schemeClr val="bg1"/>
                    </a:solidFill>
                  </a:tcPr>
                </a:tc>
                <a:tc>
                  <a:txBody>
                    <a:bodyPr/>
                    <a:lstStyle/>
                    <a:p>
                      <a:pPr marL="0" lvl="0" indent="0" algn="l" rtl="0">
                        <a:spcBef>
                          <a:spcPts val="0"/>
                        </a:spcBef>
                        <a:spcAft>
                          <a:spcPts val="0"/>
                        </a:spcAft>
                        <a:buNone/>
                      </a:pPr>
                      <a:r>
                        <a:rPr lang="en-US" sz="3200" dirty="0">
                          <a:solidFill>
                            <a:schemeClr val="tx1">
                              <a:lumMod val="65000"/>
                              <a:lumOff val="35000"/>
                            </a:schemeClr>
                          </a:solidFill>
                          <a:latin typeface="+mn-lt"/>
                        </a:rPr>
                        <a:t>√</a:t>
                      </a:r>
                      <a:endParaRPr sz="3200" dirty="0">
                        <a:solidFill>
                          <a:schemeClr val="tx1">
                            <a:lumMod val="65000"/>
                            <a:lumOff val="35000"/>
                          </a:schemeClr>
                        </a:solidFill>
                        <a:latin typeface="+mn-lt"/>
                      </a:endParaRPr>
                    </a:p>
                    <a:p>
                      <a:pPr marL="0" marR="0" lvl="0" indent="0" algn="l" rtl="0">
                        <a:spcBef>
                          <a:spcPts val="0"/>
                        </a:spcBef>
                        <a:spcAft>
                          <a:spcPts val="0"/>
                        </a:spcAft>
                        <a:buNone/>
                      </a:pPr>
                      <a:endParaRPr sz="1600" dirty="0">
                        <a:solidFill>
                          <a:schemeClr val="tx1">
                            <a:lumMod val="65000"/>
                            <a:lumOff val="35000"/>
                          </a:schemeClr>
                        </a:solidFill>
                        <a:latin typeface="+mn-lt"/>
                      </a:endParaRPr>
                    </a:p>
                  </a:txBody>
                  <a:tcPr marL="91450" marR="91450" marT="45725" marB="45725">
                    <a:solidFill>
                      <a:schemeClr val="bg1"/>
                    </a:solidFill>
                  </a:tcPr>
                </a:tc>
                <a:tc>
                  <a:txBody>
                    <a:bodyPr/>
                    <a:lstStyle/>
                    <a:p>
                      <a:pPr marL="0" lvl="0" indent="0" algn="l" rtl="0">
                        <a:spcBef>
                          <a:spcPts val="0"/>
                        </a:spcBef>
                        <a:spcAft>
                          <a:spcPts val="0"/>
                        </a:spcAft>
                        <a:buNone/>
                      </a:pPr>
                      <a:r>
                        <a:rPr lang="en-US" sz="3200" dirty="0">
                          <a:solidFill>
                            <a:schemeClr val="tx1">
                              <a:lumMod val="65000"/>
                              <a:lumOff val="35000"/>
                            </a:schemeClr>
                          </a:solidFill>
                          <a:latin typeface="+mn-lt"/>
                        </a:rPr>
                        <a:t>√</a:t>
                      </a:r>
                      <a:endParaRPr sz="3200" dirty="0">
                        <a:solidFill>
                          <a:schemeClr val="tx1">
                            <a:lumMod val="65000"/>
                            <a:lumOff val="35000"/>
                          </a:schemeClr>
                        </a:solidFill>
                        <a:latin typeface="+mn-lt"/>
                      </a:endParaRPr>
                    </a:p>
                    <a:p>
                      <a:pPr marL="0" marR="0" lvl="0" indent="0" algn="l" rtl="0">
                        <a:spcBef>
                          <a:spcPts val="0"/>
                        </a:spcBef>
                        <a:spcAft>
                          <a:spcPts val="0"/>
                        </a:spcAft>
                        <a:buNone/>
                      </a:pPr>
                      <a:endParaRPr sz="1600" dirty="0">
                        <a:solidFill>
                          <a:schemeClr val="tx1">
                            <a:lumMod val="65000"/>
                            <a:lumOff val="35000"/>
                          </a:schemeClr>
                        </a:solidFill>
                        <a:latin typeface="+mn-lt"/>
                      </a:endParaRPr>
                    </a:p>
                  </a:txBody>
                  <a:tcPr marL="91450" marR="91450" marT="45725" marB="45725">
                    <a:solidFill>
                      <a:schemeClr val="bg1"/>
                    </a:solidFill>
                  </a:tcPr>
                </a:tc>
                <a:tc>
                  <a:txBody>
                    <a:bodyPr/>
                    <a:lstStyle/>
                    <a:p>
                      <a:pPr marL="0" marR="0" lvl="0" indent="0" algn="l" rtl="0">
                        <a:spcBef>
                          <a:spcPts val="0"/>
                        </a:spcBef>
                        <a:spcAft>
                          <a:spcPts val="0"/>
                        </a:spcAft>
                        <a:buNone/>
                      </a:pPr>
                      <a:r>
                        <a:rPr lang="en-US" sz="1600" dirty="0">
                          <a:latin typeface="+mn-lt"/>
                        </a:rPr>
                        <a:t>Between -1 and 1, 1 is the best</a:t>
                      </a:r>
                      <a:endParaRPr sz="1600" dirty="0">
                        <a:latin typeface="+mn-lt"/>
                      </a:endParaRPr>
                    </a:p>
                  </a:txBody>
                  <a:tcPr marL="91450" marR="91450" marT="45725" marB="45725">
                    <a:solidFill>
                      <a:schemeClr val="bg1"/>
                    </a:solidFill>
                  </a:tcPr>
                </a:tc>
                <a:tc>
                  <a:txBody>
                    <a:bodyPr/>
                    <a:lstStyle/>
                    <a:p>
                      <a:pPr marL="0" marR="0" lvl="0" indent="0" algn="l" rtl="0">
                        <a:spcBef>
                          <a:spcPts val="0"/>
                        </a:spcBef>
                        <a:spcAft>
                          <a:spcPts val="0"/>
                        </a:spcAft>
                        <a:buNone/>
                      </a:pPr>
                      <a:r>
                        <a:rPr lang="en-US" sz="1600" dirty="0">
                          <a:latin typeface="+mn-lt"/>
                        </a:rPr>
                        <a:t>Between all other points</a:t>
                      </a:r>
                      <a:endParaRPr sz="1600" dirty="0">
                        <a:latin typeface="+mn-lt"/>
                      </a:endParaRPr>
                    </a:p>
                  </a:txBody>
                  <a:tcPr marL="91450" marR="91450" marT="45725" marB="45725">
                    <a:solidFill>
                      <a:schemeClr val="bg1"/>
                    </a:solidFill>
                  </a:tcPr>
                </a:tc>
                <a:extLst>
                  <a:ext uri="{0D108BD9-81ED-4DB2-BD59-A6C34878D82A}">
                    <a16:rowId xmlns:a16="http://schemas.microsoft.com/office/drawing/2014/main" val="10002"/>
                  </a:ext>
                </a:extLst>
              </a:tr>
            </a:tbl>
          </a:graphicData>
        </a:graphic>
      </p:graphicFrame>
      <p:sp>
        <p:nvSpPr>
          <p:cNvPr id="324" name="Google Shape;324;g119c4b7377f_0_66"/>
          <p:cNvSpPr txBox="1"/>
          <p:nvPr/>
        </p:nvSpPr>
        <p:spPr>
          <a:xfrm>
            <a:off x="3597030" y="2594503"/>
            <a:ext cx="625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600">
              <a:solidFill>
                <a:srgbClr val="FFFFFF"/>
              </a:solidFill>
              <a:latin typeface="Calibri"/>
              <a:ea typeface="Calibri"/>
              <a:cs typeface="Calibri"/>
              <a:sym typeface="Calibri"/>
            </a:endParaRPr>
          </a:p>
        </p:txBody>
      </p:sp>
      <p:sp>
        <p:nvSpPr>
          <p:cNvPr id="325" name="Google Shape;325;g119c4b7377f_0_66"/>
          <p:cNvSpPr txBox="1"/>
          <p:nvPr/>
        </p:nvSpPr>
        <p:spPr>
          <a:xfrm>
            <a:off x="4787953" y="2574646"/>
            <a:ext cx="625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600">
              <a:solidFill>
                <a:srgbClr val="FFFFFF"/>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EA3DD8C6-6CA0-4392-8285-30FC44260480}"/>
              </a:ext>
            </a:extLst>
          </p:cNvPr>
          <p:cNvGraphicFramePr>
            <a:graphicFrameLocks noGrp="1"/>
          </p:cNvGraphicFramePr>
          <p:nvPr>
            <p:extLst>
              <p:ext uri="{D42A27DB-BD31-4B8C-83A1-F6EECF244321}">
                <p14:modId xmlns:p14="http://schemas.microsoft.com/office/powerpoint/2010/main" val="1207107816"/>
              </p:ext>
            </p:extLst>
          </p:nvPr>
        </p:nvGraphicFramePr>
        <p:xfrm>
          <a:off x="4920620" y="704850"/>
          <a:ext cx="2718430" cy="2487972"/>
        </p:xfrm>
        <a:graphic>
          <a:graphicData uri="http://schemas.openxmlformats.org/drawingml/2006/table">
            <a:tbl>
              <a:tblPr firstRow="1" bandRow="1">
                <a:noFill/>
                <a:tableStyleId>{06D782BC-CE66-430D-9740-C9FE78FADB4C}</a:tableStyleId>
              </a:tblPr>
              <a:tblGrid>
                <a:gridCol w="1290343">
                  <a:extLst>
                    <a:ext uri="{9D8B030D-6E8A-4147-A177-3AD203B41FA5}">
                      <a16:colId xmlns:a16="http://schemas.microsoft.com/office/drawing/2014/main" val="793527286"/>
                    </a:ext>
                  </a:extLst>
                </a:gridCol>
                <a:gridCol w="1428087">
                  <a:extLst>
                    <a:ext uri="{9D8B030D-6E8A-4147-A177-3AD203B41FA5}">
                      <a16:colId xmlns:a16="http://schemas.microsoft.com/office/drawing/2014/main" val="631055892"/>
                    </a:ext>
                  </a:extLst>
                </a:gridCol>
              </a:tblGrid>
              <a:tr h="576970">
                <a:tc>
                  <a:txBody>
                    <a:bodyPr/>
                    <a:lstStyle/>
                    <a:p>
                      <a:pPr marL="0" marR="0" lvl="0" indent="0" algn="l" rtl="0">
                        <a:spcBef>
                          <a:spcPts val="0"/>
                        </a:spcBef>
                        <a:spcAft>
                          <a:spcPts val="0"/>
                        </a:spcAft>
                        <a:buNone/>
                      </a:pPr>
                      <a:r>
                        <a:rPr lang="en-US" sz="1600" dirty="0">
                          <a:latin typeface="+mn-lt"/>
                        </a:rPr>
                        <a:t>Number of Clusters</a:t>
                      </a:r>
                      <a:endParaRPr sz="1600" dirty="0">
                        <a:latin typeface="+mn-lt"/>
                      </a:endParaRPr>
                    </a:p>
                  </a:txBody>
                  <a:tcPr marL="91450" marR="91450" marT="45725" marB="45725">
                    <a:solidFill>
                      <a:srgbClr val="F43535"/>
                    </a:solidFill>
                  </a:tcPr>
                </a:tc>
                <a:tc>
                  <a:txBody>
                    <a:bodyPr/>
                    <a:lstStyle/>
                    <a:p>
                      <a:pPr marL="0" marR="0" lvl="0" indent="0" algn="l" rtl="0">
                        <a:spcBef>
                          <a:spcPts val="0"/>
                        </a:spcBef>
                        <a:spcAft>
                          <a:spcPts val="0"/>
                        </a:spcAft>
                        <a:buNone/>
                      </a:pPr>
                      <a:r>
                        <a:rPr lang="en-US" sz="1600" dirty="0">
                          <a:latin typeface="+mn-lt"/>
                        </a:rPr>
                        <a:t>Silhouette Score</a:t>
                      </a:r>
                      <a:endParaRPr sz="1600" dirty="0">
                        <a:latin typeface="+mn-lt"/>
                      </a:endParaRPr>
                    </a:p>
                  </a:txBody>
                  <a:tcPr marL="91450" marR="91450" marT="45725" marB="45725">
                    <a:solidFill>
                      <a:srgbClr val="F43535"/>
                    </a:solidFill>
                  </a:tcPr>
                </a:tc>
                <a:extLst>
                  <a:ext uri="{0D108BD9-81ED-4DB2-BD59-A6C34878D82A}">
                    <a16:rowId xmlns:a16="http://schemas.microsoft.com/office/drawing/2014/main" val="1803461767"/>
                  </a:ext>
                </a:extLst>
              </a:tr>
              <a:tr h="577094">
                <a:tc>
                  <a:txBody>
                    <a:bodyPr/>
                    <a:lstStyle/>
                    <a:p>
                      <a:pPr marL="0" marR="0" lvl="0" indent="0" algn="l" rtl="0">
                        <a:spcBef>
                          <a:spcPts val="0"/>
                        </a:spcBef>
                        <a:spcAft>
                          <a:spcPts val="0"/>
                        </a:spcAft>
                        <a:buNone/>
                      </a:pPr>
                      <a:r>
                        <a:rPr lang="en-US" sz="1600" dirty="0">
                          <a:latin typeface="+mn-lt"/>
                        </a:rPr>
                        <a:t>3</a:t>
                      </a:r>
                      <a:endParaRPr sz="1600" dirty="0">
                        <a:latin typeface="+mn-lt"/>
                      </a:endParaRPr>
                    </a:p>
                  </a:txBody>
                  <a:tcPr marL="91450" marR="91450" marT="45725" marB="45725">
                    <a:solidFill>
                      <a:schemeClr val="bg1"/>
                    </a:solidFill>
                  </a:tcPr>
                </a:tc>
                <a:tc>
                  <a:txBody>
                    <a:bodyPr/>
                    <a:lstStyle/>
                    <a:p>
                      <a:pPr marL="0" marR="0" lvl="0" indent="0" algn="l" rtl="0">
                        <a:spcBef>
                          <a:spcPts val="0"/>
                        </a:spcBef>
                        <a:spcAft>
                          <a:spcPts val="0"/>
                        </a:spcAft>
                        <a:buNone/>
                      </a:pPr>
                      <a:r>
                        <a:rPr lang="en-US" sz="1600" b="1" dirty="0">
                          <a:solidFill>
                            <a:srgbClr val="F43535"/>
                          </a:solidFill>
                          <a:latin typeface="+mn-lt"/>
                        </a:rPr>
                        <a:t>0.0748</a:t>
                      </a:r>
                      <a:endParaRPr sz="1600" b="1" dirty="0">
                        <a:solidFill>
                          <a:srgbClr val="F43535"/>
                        </a:solidFill>
                        <a:latin typeface="+mn-lt"/>
                      </a:endParaRPr>
                    </a:p>
                  </a:txBody>
                  <a:tcPr marL="91450" marR="91450" marT="45725" marB="45725">
                    <a:solidFill>
                      <a:schemeClr val="bg1"/>
                    </a:solidFill>
                  </a:tcPr>
                </a:tc>
                <a:extLst>
                  <a:ext uri="{0D108BD9-81ED-4DB2-BD59-A6C34878D82A}">
                    <a16:rowId xmlns:a16="http://schemas.microsoft.com/office/drawing/2014/main" val="4018090907"/>
                  </a:ext>
                </a:extLst>
              </a:tr>
              <a:tr h="443916">
                <a:tc>
                  <a:txBody>
                    <a:bodyPr/>
                    <a:lstStyle/>
                    <a:p>
                      <a:pPr marL="0" marR="0" lvl="0" indent="0" algn="l" rtl="0">
                        <a:spcBef>
                          <a:spcPts val="0"/>
                        </a:spcBef>
                        <a:spcAft>
                          <a:spcPts val="0"/>
                        </a:spcAft>
                        <a:buNone/>
                      </a:pPr>
                      <a:r>
                        <a:rPr lang="en-US" sz="1600" dirty="0">
                          <a:latin typeface="+mn-lt"/>
                        </a:rPr>
                        <a:t>2</a:t>
                      </a:r>
                      <a:endParaRPr sz="1600" dirty="0">
                        <a:latin typeface="+mn-lt"/>
                      </a:endParaRPr>
                    </a:p>
                  </a:txBody>
                  <a:tcPr marL="91450" marR="91450" marT="45725" marB="45725">
                    <a:solidFill>
                      <a:schemeClr val="bg1"/>
                    </a:solidFill>
                  </a:tcPr>
                </a:tc>
                <a:tc>
                  <a:txBody>
                    <a:bodyPr/>
                    <a:lstStyle/>
                    <a:p>
                      <a:pPr marL="0" marR="0" lvl="0" indent="0" algn="l" rtl="0">
                        <a:spcBef>
                          <a:spcPts val="0"/>
                        </a:spcBef>
                        <a:spcAft>
                          <a:spcPts val="0"/>
                        </a:spcAft>
                        <a:buNone/>
                      </a:pPr>
                      <a:r>
                        <a:rPr lang="en-US" sz="1600" b="1" dirty="0">
                          <a:solidFill>
                            <a:srgbClr val="F43535"/>
                          </a:solidFill>
                          <a:latin typeface="+mn-lt"/>
                        </a:rPr>
                        <a:t>0.0697</a:t>
                      </a:r>
                      <a:endParaRPr sz="1600" b="1" dirty="0">
                        <a:solidFill>
                          <a:srgbClr val="F43535"/>
                        </a:solidFill>
                        <a:latin typeface="+mn-lt"/>
                      </a:endParaRPr>
                    </a:p>
                  </a:txBody>
                  <a:tcPr marL="91450" marR="91450" marT="45725" marB="45725">
                    <a:solidFill>
                      <a:schemeClr val="bg1"/>
                    </a:solidFill>
                  </a:tcPr>
                </a:tc>
                <a:extLst>
                  <a:ext uri="{0D108BD9-81ED-4DB2-BD59-A6C34878D82A}">
                    <a16:rowId xmlns:a16="http://schemas.microsoft.com/office/drawing/2014/main" val="271880067"/>
                  </a:ext>
                </a:extLst>
              </a:tr>
              <a:tr h="443916">
                <a:tc>
                  <a:txBody>
                    <a:bodyPr/>
                    <a:lstStyle/>
                    <a:p>
                      <a:pPr marL="0" marR="0" lvl="0" indent="0" algn="l" rtl="0">
                        <a:spcBef>
                          <a:spcPts val="0"/>
                        </a:spcBef>
                        <a:spcAft>
                          <a:spcPts val="0"/>
                        </a:spcAft>
                        <a:buNone/>
                      </a:pPr>
                      <a:r>
                        <a:rPr lang="en-US" sz="1600" dirty="0">
                          <a:latin typeface="+mn-lt"/>
                        </a:rPr>
                        <a:t>5</a:t>
                      </a:r>
                      <a:endParaRPr sz="1600" dirty="0">
                        <a:latin typeface="+mn-lt"/>
                      </a:endParaRPr>
                    </a:p>
                  </a:txBody>
                  <a:tcPr marL="91450" marR="91450" marT="45725" marB="45725">
                    <a:solidFill>
                      <a:schemeClr val="bg1"/>
                    </a:solidFill>
                  </a:tcPr>
                </a:tc>
                <a:tc>
                  <a:txBody>
                    <a:bodyPr/>
                    <a:lstStyle/>
                    <a:p>
                      <a:pPr marL="0" marR="0" lvl="0" indent="0" algn="l" rtl="0">
                        <a:spcBef>
                          <a:spcPts val="0"/>
                        </a:spcBef>
                        <a:spcAft>
                          <a:spcPts val="0"/>
                        </a:spcAft>
                        <a:buNone/>
                      </a:pPr>
                      <a:r>
                        <a:rPr lang="en-US" sz="1600" dirty="0">
                          <a:latin typeface="+mn-lt"/>
                        </a:rPr>
                        <a:t>0.0664</a:t>
                      </a:r>
                      <a:endParaRPr sz="1600" dirty="0">
                        <a:latin typeface="+mn-lt"/>
                      </a:endParaRPr>
                    </a:p>
                  </a:txBody>
                  <a:tcPr marL="91450" marR="91450" marT="45725" marB="45725">
                    <a:solidFill>
                      <a:schemeClr val="bg1"/>
                    </a:solidFill>
                  </a:tcPr>
                </a:tc>
                <a:extLst>
                  <a:ext uri="{0D108BD9-81ED-4DB2-BD59-A6C34878D82A}">
                    <a16:rowId xmlns:a16="http://schemas.microsoft.com/office/drawing/2014/main" val="3859364852"/>
                  </a:ext>
                </a:extLst>
              </a:tr>
              <a:tr h="443916">
                <a:tc>
                  <a:txBody>
                    <a:bodyPr/>
                    <a:lstStyle/>
                    <a:p>
                      <a:pPr marL="0" marR="0" lvl="0" indent="0" algn="l" rtl="0">
                        <a:spcBef>
                          <a:spcPts val="0"/>
                        </a:spcBef>
                        <a:spcAft>
                          <a:spcPts val="0"/>
                        </a:spcAft>
                        <a:buNone/>
                      </a:pPr>
                      <a:r>
                        <a:rPr lang="en-US" sz="1600" dirty="0">
                          <a:latin typeface="+mn-lt"/>
                        </a:rPr>
                        <a:t>7</a:t>
                      </a:r>
                      <a:endParaRPr sz="1600" dirty="0">
                        <a:latin typeface="+mn-lt"/>
                      </a:endParaRPr>
                    </a:p>
                  </a:txBody>
                  <a:tcPr marL="91450" marR="91450" marT="45725" marB="45725">
                    <a:solidFill>
                      <a:schemeClr val="bg1"/>
                    </a:solidFill>
                  </a:tcPr>
                </a:tc>
                <a:tc>
                  <a:txBody>
                    <a:bodyPr/>
                    <a:lstStyle/>
                    <a:p>
                      <a:pPr marL="0" marR="0" lvl="0" indent="0" algn="l" rtl="0">
                        <a:spcBef>
                          <a:spcPts val="0"/>
                        </a:spcBef>
                        <a:spcAft>
                          <a:spcPts val="0"/>
                        </a:spcAft>
                        <a:buNone/>
                      </a:pPr>
                      <a:r>
                        <a:rPr lang="en-US" sz="1600" dirty="0">
                          <a:latin typeface="+mn-lt"/>
                        </a:rPr>
                        <a:t>0.0641</a:t>
                      </a:r>
                      <a:endParaRPr sz="1600" dirty="0">
                        <a:latin typeface="+mn-lt"/>
                      </a:endParaRPr>
                    </a:p>
                  </a:txBody>
                  <a:tcPr marL="91450" marR="91450" marT="45725" marB="45725">
                    <a:solidFill>
                      <a:schemeClr val="bg1"/>
                    </a:solidFill>
                  </a:tcPr>
                </a:tc>
                <a:extLst>
                  <a:ext uri="{0D108BD9-81ED-4DB2-BD59-A6C34878D82A}">
                    <a16:rowId xmlns:a16="http://schemas.microsoft.com/office/drawing/2014/main" val="293283729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2" name="Google Shape;3262;p75">
            <a:extLst>
              <a:ext uri="{FF2B5EF4-FFF2-40B4-BE49-F238E27FC236}">
                <a16:creationId xmlns:a16="http://schemas.microsoft.com/office/drawing/2014/main" id="{AAB38541-D75B-4123-B308-2BB6EF4F2A84}"/>
              </a:ext>
            </a:extLst>
          </p:cNvPr>
          <p:cNvSpPr/>
          <p:nvPr/>
        </p:nvSpPr>
        <p:spPr>
          <a:xfrm rot="16200000">
            <a:off x="5540090" y="-2551150"/>
            <a:ext cx="1111819" cy="12191999"/>
          </a:xfrm>
          <a:prstGeom prst="rect">
            <a:avLst/>
          </a:prstGeom>
          <a:solidFill>
            <a:srgbClr val="FED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lang="en-US" dirty="0"/>
          </a:p>
        </p:txBody>
      </p:sp>
      <p:sp>
        <p:nvSpPr>
          <p:cNvPr id="2806" name="Google Shape;2806;p69"/>
          <p:cNvSpPr txBox="1"/>
          <p:nvPr/>
        </p:nvSpPr>
        <p:spPr>
          <a:xfrm>
            <a:off x="364717" y="1342801"/>
            <a:ext cx="1671729"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53565A"/>
              </a:buClr>
              <a:buSzPts val="1600"/>
              <a:buFont typeface="Arial"/>
              <a:buNone/>
            </a:pPr>
            <a:r>
              <a:rPr lang="en-US" sz="1600" b="1" strike="noStrike" cap="none" dirty="0">
                <a:solidFill>
                  <a:schemeClr val="tx1">
                    <a:lumMod val="65000"/>
                    <a:lumOff val="35000"/>
                  </a:schemeClr>
                </a:solidFill>
                <a:latin typeface="Arial" panose="020B0604020202020204" pitchFamily="34" charset="0"/>
                <a:ea typeface="Arial"/>
                <a:cs typeface="Arial" panose="020B0604020202020204" pitchFamily="34" charset="0"/>
                <a:sym typeface="Arial"/>
              </a:rPr>
              <a:t>Text Raw Data</a:t>
            </a:r>
            <a:endParaRPr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807" name="Google Shape;2807;p69"/>
          <p:cNvSpPr/>
          <p:nvPr/>
        </p:nvSpPr>
        <p:spPr>
          <a:xfrm>
            <a:off x="503073" y="1841199"/>
            <a:ext cx="5592927" cy="1111820"/>
          </a:xfrm>
          <a:custGeom>
            <a:avLst/>
            <a:gdLst/>
            <a:ahLst/>
            <a:cxnLst/>
            <a:rect l="l" t="t" r="r" b="b"/>
            <a:pathLst>
              <a:path w="21600" h="21600" extrusionOk="0">
                <a:moveTo>
                  <a:pt x="0" y="0"/>
                </a:moveTo>
                <a:lnTo>
                  <a:pt x="3356" y="21600"/>
                </a:lnTo>
                <a:lnTo>
                  <a:pt x="18244" y="21600"/>
                </a:lnTo>
                <a:lnTo>
                  <a:pt x="21600" y="0"/>
                </a:lnTo>
                <a:close/>
              </a:path>
            </a:pathLst>
          </a:custGeom>
          <a:solidFill>
            <a:schemeClr val="bg2">
              <a:lumMod val="20000"/>
              <a:lumOff val="80000"/>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3565A"/>
              </a:buClr>
              <a:buSzPts val="1600"/>
              <a:buFont typeface="Arial"/>
              <a:buNone/>
            </a:pPr>
            <a:r>
              <a:rPr lang="en-US" sz="1600" b="1" dirty="0">
                <a:solidFill>
                  <a:srgbClr val="53565A"/>
                </a:solidFill>
                <a:latin typeface="Arial" panose="020B0604020202020204" pitchFamily="34" charset="0"/>
                <a:cs typeface="Arial" panose="020B0604020202020204" pitchFamily="34" charset="0"/>
                <a:sym typeface="Arial"/>
              </a:rPr>
              <a:t>Stratified Sampling &amp; Aspect Evaluation</a:t>
            </a:r>
            <a:endParaRPr dirty="0">
              <a:latin typeface="Arial" panose="020B0604020202020204" pitchFamily="34" charset="0"/>
              <a:cs typeface="Arial" panose="020B0604020202020204" pitchFamily="34" charset="0"/>
            </a:endParaRPr>
          </a:p>
        </p:txBody>
      </p:sp>
      <p:sp>
        <p:nvSpPr>
          <p:cNvPr id="2808" name="Google Shape;2808;p69"/>
          <p:cNvSpPr/>
          <p:nvPr/>
        </p:nvSpPr>
        <p:spPr>
          <a:xfrm>
            <a:off x="1400935" y="2993327"/>
            <a:ext cx="3806066" cy="1111820"/>
          </a:xfrm>
          <a:custGeom>
            <a:avLst/>
            <a:gdLst/>
            <a:ahLst/>
            <a:cxnLst/>
            <a:rect l="l" t="t" r="r" b="b"/>
            <a:pathLst>
              <a:path w="21600" h="21600" extrusionOk="0">
                <a:moveTo>
                  <a:pt x="0" y="0"/>
                </a:moveTo>
                <a:lnTo>
                  <a:pt x="3356" y="21600"/>
                </a:lnTo>
                <a:lnTo>
                  <a:pt x="18244" y="21600"/>
                </a:lnTo>
                <a:lnTo>
                  <a:pt x="21600" y="0"/>
                </a:lnTo>
                <a:close/>
              </a:path>
            </a:pathLst>
          </a:custGeom>
          <a:solidFill>
            <a:srgbClr val="F4393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dirty="0">
                <a:solidFill>
                  <a:srgbClr val="FFFFFF"/>
                </a:solidFill>
                <a:latin typeface="Arial" panose="020B0604020202020204" pitchFamily="34" charset="0"/>
                <a:ea typeface="Arial"/>
                <a:cs typeface="Arial" panose="020B0604020202020204" pitchFamily="34" charset="0"/>
                <a:sym typeface="Arial"/>
              </a:rPr>
              <a:t>ABSA based on BERT</a:t>
            </a:r>
            <a:endParaRPr dirty="0">
              <a:latin typeface="Arial" panose="020B0604020202020204" pitchFamily="34" charset="0"/>
              <a:cs typeface="Arial" panose="020B0604020202020204" pitchFamily="34" charset="0"/>
            </a:endParaRPr>
          </a:p>
        </p:txBody>
      </p:sp>
      <p:sp>
        <p:nvSpPr>
          <p:cNvPr id="2809" name="Google Shape;2809;p69"/>
          <p:cNvSpPr/>
          <p:nvPr/>
        </p:nvSpPr>
        <p:spPr>
          <a:xfrm>
            <a:off x="1998633" y="4145455"/>
            <a:ext cx="2598768" cy="1116207"/>
          </a:xfrm>
          <a:custGeom>
            <a:avLst/>
            <a:gdLst/>
            <a:ahLst/>
            <a:cxnLst/>
            <a:rect l="l" t="t" r="r" b="b"/>
            <a:pathLst>
              <a:path w="21600" h="21600" extrusionOk="0">
                <a:moveTo>
                  <a:pt x="0" y="0"/>
                </a:moveTo>
                <a:lnTo>
                  <a:pt x="3356" y="21600"/>
                </a:lnTo>
                <a:lnTo>
                  <a:pt x="18244" y="21600"/>
                </a:lnTo>
                <a:lnTo>
                  <a:pt x="21600" y="0"/>
                </a:lnTo>
                <a:close/>
              </a:path>
            </a:pathLst>
          </a:custGeom>
          <a:solidFill>
            <a:schemeClr val="tx1">
              <a:lumMod val="50000"/>
              <a:lumOff val="50000"/>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dirty="0">
                <a:solidFill>
                  <a:schemeClr val="bg1"/>
                </a:solidFill>
                <a:latin typeface="Arial" panose="020B0604020202020204" pitchFamily="34" charset="0"/>
                <a:cs typeface="Arial" panose="020B0604020202020204" pitchFamily="34" charset="0"/>
              </a:rPr>
              <a:t>Model Testing &amp; </a:t>
            </a:r>
          </a:p>
          <a:p>
            <a:pPr marL="0" marR="0" lvl="0" indent="0" algn="ctr" rtl="0">
              <a:lnSpc>
                <a:spcPct val="100000"/>
              </a:lnSpc>
              <a:spcBef>
                <a:spcPts val="0"/>
              </a:spcBef>
              <a:spcAft>
                <a:spcPts val="0"/>
              </a:spcAft>
              <a:buClr>
                <a:srgbClr val="FFFFFF"/>
              </a:buClr>
              <a:buSzPts val="1600"/>
              <a:buFont typeface="Arial"/>
              <a:buNone/>
            </a:pPr>
            <a:r>
              <a:rPr lang="en-US" sz="1600" b="1" dirty="0">
                <a:solidFill>
                  <a:schemeClr val="bg1"/>
                </a:solidFill>
                <a:latin typeface="Arial" panose="020B0604020202020204" pitchFamily="34" charset="0"/>
                <a:cs typeface="Arial" panose="020B0604020202020204" pitchFamily="34" charset="0"/>
              </a:rPr>
              <a:t>Model Comparation</a:t>
            </a:r>
            <a:endParaRPr sz="1600" b="1" dirty="0">
              <a:solidFill>
                <a:schemeClr val="bg1"/>
              </a:solidFill>
              <a:latin typeface="Arial" panose="020B0604020202020204" pitchFamily="34" charset="0"/>
              <a:cs typeface="Arial" panose="020B0604020202020204" pitchFamily="34" charset="0"/>
            </a:endParaRPr>
          </a:p>
        </p:txBody>
      </p:sp>
      <p:sp>
        <p:nvSpPr>
          <p:cNvPr id="2810" name="Google Shape;2810;p69"/>
          <p:cNvSpPr/>
          <p:nvPr/>
        </p:nvSpPr>
        <p:spPr>
          <a:xfrm>
            <a:off x="2398428" y="5297583"/>
            <a:ext cx="1801040" cy="1111820"/>
          </a:xfrm>
          <a:custGeom>
            <a:avLst/>
            <a:gdLst/>
            <a:ahLst/>
            <a:cxnLst/>
            <a:rect l="l" t="t" r="r" b="b"/>
            <a:pathLst>
              <a:path w="21600" h="21600" extrusionOk="0">
                <a:moveTo>
                  <a:pt x="0" y="0"/>
                </a:moveTo>
                <a:lnTo>
                  <a:pt x="0" y="21600"/>
                </a:lnTo>
                <a:lnTo>
                  <a:pt x="21600" y="21600"/>
                </a:lnTo>
                <a:lnTo>
                  <a:pt x="21600" y="0"/>
                </a:lnTo>
                <a:close/>
              </a:path>
            </a:pathLst>
          </a:custGeom>
          <a:solidFill>
            <a:schemeClr val="tx1">
              <a:lumMod val="75000"/>
              <a:lumOff val="25000"/>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altLang="zh-CN" sz="1800" b="1" i="0" u="none" strike="noStrike" cap="none" dirty="0">
                <a:solidFill>
                  <a:srgbClr val="FFFFFF"/>
                </a:solidFill>
                <a:latin typeface="Arial" panose="020B0604020202020204" pitchFamily="34" charset="0"/>
                <a:ea typeface="Arial"/>
                <a:cs typeface="Arial" panose="020B0604020202020204" pitchFamily="34" charset="0"/>
                <a:sym typeface="Arial"/>
              </a:rPr>
              <a:t>Result</a:t>
            </a:r>
            <a:endParaRPr dirty="0">
              <a:latin typeface="Arial" panose="020B0604020202020204" pitchFamily="34" charset="0"/>
              <a:cs typeface="Arial" panose="020B0604020202020204" pitchFamily="34" charset="0"/>
            </a:endParaRPr>
          </a:p>
        </p:txBody>
      </p:sp>
      <p:sp>
        <p:nvSpPr>
          <p:cNvPr id="2812" name="Google Shape;2812;p69"/>
          <p:cNvSpPr txBox="1"/>
          <p:nvPr/>
        </p:nvSpPr>
        <p:spPr>
          <a:xfrm>
            <a:off x="6620114" y="1713033"/>
            <a:ext cx="4814812" cy="1368152"/>
          </a:xfrm>
          <a:prstGeom prst="rect">
            <a:avLst/>
          </a:prstGeom>
          <a:noFill/>
          <a:ln>
            <a:noFill/>
          </a:ln>
        </p:spPr>
        <p:txBody>
          <a:bodyPr spcFirstLastPara="1" wrap="square" lIns="91425" tIns="45700" rIns="91425" bIns="45700" anchor="ctr" anchorCtr="0">
            <a:noAutofit/>
          </a:bodyPr>
          <a:lstStyle/>
          <a:p>
            <a:pPr marL="169863" marR="0" lvl="0" indent="-169863" algn="l" rtl="0">
              <a:lnSpc>
                <a:spcPct val="100000"/>
              </a:lnSpc>
              <a:spcBef>
                <a:spcPts val="0"/>
              </a:spcBef>
              <a:spcAft>
                <a:spcPts val="0"/>
              </a:spcAft>
              <a:buClr>
                <a:srgbClr val="53565A"/>
              </a:buClr>
              <a:buSzPts val="1400"/>
              <a:buFont typeface="Arial"/>
              <a:buChar char="•"/>
            </a:pPr>
            <a:r>
              <a:rPr lang="en-US" sz="1400" b="0" i="0" u="none" strike="noStrike" cap="none" dirty="0">
                <a:solidFill>
                  <a:srgbClr val="53565A"/>
                </a:solidFill>
                <a:latin typeface="Arial" panose="020B0604020202020204" pitchFamily="34" charset="0"/>
                <a:ea typeface="Arial"/>
                <a:cs typeface="Arial" panose="020B0604020202020204" pitchFamily="34" charset="0"/>
                <a:sym typeface="Arial"/>
              </a:rPr>
              <a:t>Apply </a:t>
            </a:r>
            <a:r>
              <a:rPr lang="en-US" sz="1400" b="1" i="0" u="none" strike="noStrike" cap="none" dirty="0">
                <a:solidFill>
                  <a:srgbClr val="FF0000"/>
                </a:solidFill>
                <a:latin typeface="Arial" panose="020B0604020202020204" pitchFamily="34" charset="0"/>
                <a:ea typeface="Arial"/>
                <a:cs typeface="Arial" panose="020B0604020202020204" pitchFamily="34" charset="0"/>
                <a:sym typeface="Arial"/>
              </a:rPr>
              <a:t>Stratified Sampling</a:t>
            </a:r>
            <a:r>
              <a:rPr lang="en-US" sz="1400" b="0" i="0" u="none" strike="noStrike" cap="none" dirty="0">
                <a:solidFill>
                  <a:srgbClr val="53565A"/>
                </a:solidFill>
                <a:latin typeface="Arial" panose="020B0604020202020204" pitchFamily="34" charset="0"/>
                <a:ea typeface="Arial"/>
                <a:cs typeface="Arial" panose="020B0604020202020204" pitchFamily="34" charset="0"/>
                <a:sym typeface="Arial"/>
              </a:rPr>
              <a:t> to reduce computational requirement</a:t>
            </a:r>
            <a:endParaRPr sz="1400" b="1" i="0" u="none" strike="noStrike" cap="none" dirty="0">
              <a:solidFill>
                <a:srgbClr val="FB5E2B"/>
              </a:solidFill>
              <a:latin typeface="Arial" panose="020B0604020202020204" pitchFamily="34" charset="0"/>
              <a:ea typeface="Arial"/>
              <a:cs typeface="Arial" panose="020B0604020202020204" pitchFamily="34" charset="0"/>
              <a:sym typeface="Arial"/>
            </a:endParaRPr>
          </a:p>
          <a:p>
            <a:pPr marL="169863" marR="0" lvl="0" indent="-169863" algn="l" rtl="0">
              <a:lnSpc>
                <a:spcPct val="100000"/>
              </a:lnSpc>
              <a:spcBef>
                <a:spcPts val="280"/>
              </a:spcBef>
              <a:spcAft>
                <a:spcPts val="0"/>
              </a:spcAft>
              <a:buClr>
                <a:srgbClr val="53565A"/>
              </a:buClr>
              <a:buSzPts val="1400"/>
              <a:buFont typeface="Arial"/>
              <a:buChar char="•"/>
            </a:pPr>
            <a:r>
              <a:rPr lang="en-US" sz="1400" b="0" i="0" u="none" strike="noStrike" cap="none" dirty="0">
                <a:solidFill>
                  <a:srgbClr val="53565A"/>
                </a:solidFill>
                <a:latin typeface="Arial" panose="020B0604020202020204" pitchFamily="34" charset="0"/>
                <a:ea typeface="Arial"/>
                <a:cs typeface="Arial" panose="020B0604020202020204" pitchFamily="34" charset="0"/>
                <a:sym typeface="Arial"/>
              </a:rPr>
              <a:t>Perform </a:t>
            </a:r>
            <a:r>
              <a:rPr lang="en-US" sz="1400" b="1" i="0" u="none" strike="noStrike" cap="none" dirty="0">
                <a:solidFill>
                  <a:srgbClr val="FF0000"/>
                </a:solidFill>
                <a:latin typeface="Arial" panose="020B0604020202020204" pitchFamily="34" charset="0"/>
                <a:ea typeface="Arial"/>
                <a:cs typeface="Arial" panose="020B0604020202020204" pitchFamily="34" charset="0"/>
                <a:sym typeface="Arial"/>
              </a:rPr>
              <a:t>Feature Engineering</a:t>
            </a:r>
            <a:r>
              <a:rPr lang="en-US" sz="1400" b="0" i="0" u="none" strike="noStrike" cap="none" dirty="0">
                <a:solidFill>
                  <a:srgbClr val="53565A"/>
                </a:solidFill>
                <a:latin typeface="Arial" panose="020B0604020202020204" pitchFamily="34" charset="0"/>
                <a:ea typeface="Arial"/>
                <a:cs typeface="Arial" panose="020B0604020202020204" pitchFamily="34" charset="0"/>
                <a:sym typeface="Arial"/>
              </a:rPr>
              <a:t> to select key aspects </a:t>
            </a:r>
            <a:endParaRPr sz="1400" dirty="0">
              <a:latin typeface="Arial" panose="020B0604020202020204" pitchFamily="34" charset="0"/>
              <a:cs typeface="Arial" panose="020B0604020202020204" pitchFamily="34" charset="0"/>
            </a:endParaRPr>
          </a:p>
        </p:txBody>
      </p:sp>
      <p:sp>
        <p:nvSpPr>
          <p:cNvPr id="2813" name="Google Shape;2813;p69"/>
          <p:cNvSpPr txBox="1"/>
          <p:nvPr/>
        </p:nvSpPr>
        <p:spPr>
          <a:xfrm>
            <a:off x="6620115" y="4145455"/>
            <a:ext cx="4814812" cy="1136099"/>
          </a:xfrm>
          <a:prstGeom prst="rect">
            <a:avLst/>
          </a:prstGeom>
          <a:noFill/>
          <a:ln>
            <a:noFill/>
          </a:ln>
        </p:spPr>
        <p:txBody>
          <a:bodyPr spcFirstLastPara="1" wrap="square" lIns="91425" tIns="45700" rIns="91425" bIns="45700" anchor="ctr" anchorCtr="0">
            <a:noAutofit/>
          </a:bodyPr>
          <a:lstStyle/>
          <a:p>
            <a:pPr marL="174625" marR="0" lvl="0" indent="-174625" algn="l" rtl="0">
              <a:lnSpc>
                <a:spcPct val="100000"/>
              </a:lnSpc>
              <a:spcBef>
                <a:spcPts val="0"/>
              </a:spcBef>
              <a:spcAft>
                <a:spcPts val="0"/>
              </a:spcAft>
              <a:buClr>
                <a:srgbClr val="53565A"/>
              </a:buClr>
              <a:buSzPts val="1400"/>
              <a:buFont typeface="Arial"/>
              <a:buChar char="•"/>
            </a:pPr>
            <a:r>
              <a:rPr lang="en-US" sz="1400" b="1" i="0" u="none" strike="noStrike" cap="none" dirty="0">
                <a:solidFill>
                  <a:srgbClr val="FF0000"/>
                </a:solidFill>
                <a:latin typeface="Arial" panose="020B0604020202020204" pitchFamily="34" charset="0"/>
                <a:ea typeface="Arial"/>
                <a:cs typeface="Arial" panose="020B0604020202020204" pitchFamily="34" charset="0"/>
                <a:sym typeface="Arial"/>
              </a:rPr>
              <a:t>Test the models</a:t>
            </a:r>
            <a:r>
              <a:rPr lang="en-US" sz="1400" b="0" i="0" u="none" strike="noStrike" cap="none" dirty="0">
                <a:solidFill>
                  <a:srgbClr val="53565A"/>
                </a:solidFill>
                <a:latin typeface="Arial" panose="020B0604020202020204" pitchFamily="34" charset="0"/>
                <a:ea typeface="Arial"/>
                <a:cs typeface="Arial" panose="020B0604020202020204" pitchFamily="34" charset="0"/>
                <a:sym typeface="Arial"/>
              </a:rPr>
              <a:t> with existing customer ratings</a:t>
            </a:r>
          </a:p>
          <a:p>
            <a:pPr marL="174625" marR="0" lvl="0" indent="-174625" algn="l" rtl="0">
              <a:lnSpc>
                <a:spcPct val="100000"/>
              </a:lnSpc>
              <a:spcBef>
                <a:spcPts val="0"/>
              </a:spcBef>
              <a:spcAft>
                <a:spcPts val="0"/>
              </a:spcAft>
              <a:buClr>
                <a:srgbClr val="53565A"/>
              </a:buClr>
              <a:buSzPts val="1400"/>
              <a:buFont typeface="Arial"/>
              <a:buChar char="•"/>
            </a:pPr>
            <a:r>
              <a:rPr lang="en-US" sz="1400" dirty="0">
                <a:solidFill>
                  <a:srgbClr val="53565A"/>
                </a:solidFill>
                <a:latin typeface="Arial" panose="020B0604020202020204" pitchFamily="34" charset="0"/>
                <a:ea typeface="Arial"/>
                <a:cs typeface="Arial" panose="020B0604020202020204" pitchFamily="34" charset="0"/>
                <a:sym typeface="Arial"/>
              </a:rPr>
              <a:t>Compare performances of several models</a:t>
            </a:r>
          </a:p>
          <a:p>
            <a:pPr marL="174625" marR="0" lvl="0" indent="-174625" algn="l" rtl="0">
              <a:lnSpc>
                <a:spcPct val="100000"/>
              </a:lnSpc>
              <a:spcBef>
                <a:spcPts val="0"/>
              </a:spcBef>
              <a:spcAft>
                <a:spcPts val="0"/>
              </a:spcAft>
              <a:buClr>
                <a:srgbClr val="53565A"/>
              </a:buClr>
              <a:buSzPts val="1400"/>
              <a:buFont typeface="Arial"/>
              <a:buChar char="•"/>
            </a:pPr>
            <a:endParaRPr lang="en-US" sz="400" b="1" dirty="0">
              <a:solidFill>
                <a:srgbClr val="FB5E2B"/>
              </a:solidFill>
              <a:latin typeface="Arial" panose="020B0604020202020204" pitchFamily="34" charset="0"/>
              <a:ea typeface="Arial"/>
              <a:cs typeface="Arial" panose="020B0604020202020204" pitchFamily="34" charset="0"/>
              <a:sym typeface="Arial"/>
            </a:endParaRPr>
          </a:p>
        </p:txBody>
      </p:sp>
      <p:sp>
        <p:nvSpPr>
          <p:cNvPr id="2817" name="Google Shape;2817;p69"/>
          <p:cNvSpPr txBox="1"/>
          <p:nvPr/>
        </p:nvSpPr>
        <p:spPr>
          <a:xfrm>
            <a:off x="6620114" y="5348743"/>
            <a:ext cx="4814813" cy="1018921"/>
          </a:xfrm>
          <a:prstGeom prst="rect">
            <a:avLst/>
          </a:prstGeom>
          <a:noFill/>
          <a:ln>
            <a:noFill/>
          </a:ln>
        </p:spPr>
        <p:txBody>
          <a:bodyPr spcFirstLastPara="1" wrap="square" lIns="91425" tIns="45700" rIns="91425" bIns="45700" anchor="ctr" anchorCtr="0">
            <a:noAutofit/>
          </a:bodyPr>
          <a:lstStyle/>
          <a:p>
            <a:pPr marL="169863" marR="0" lvl="0" indent="-169863" algn="l" rtl="0">
              <a:spcBef>
                <a:spcPts val="0"/>
              </a:spcBef>
              <a:spcAft>
                <a:spcPts val="0"/>
              </a:spcAft>
              <a:buClr>
                <a:srgbClr val="53565A"/>
              </a:buClr>
              <a:buSzPts val="1400"/>
              <a:buFont typeface="Arial"/>
              <a:buChar char="•"/>
            </a:pPr>
            <a:r>
              <a:rPr lang="en-US" sz="1400" dirty="0">
                <a:solidFill>
                  <a:srgbClr val="53565A"/>
                </a:solidFill>
                <a:latin typeface="Arial" panose="020B0604020202020204" pitchFamily="34" charset="0"/>
                <a:ea typeface="Arial"/>
                <a:cs typeface="Arial" panose="020B0604020202020204" pitchFamily="34" charset="0"/>
                <a:sym typeface="Arial"/>
              </a:rPr>
              <a:t>Acquire results to </a:t>
            </a:r>
            <a:r>
              <a:rPr lang="en-US" sz="1400" b="1" dirty="0">
                <a:solidFill>
                  <a:srgbClr val="FF0000"/>
                </a:solidFill>
                <a:latin typeface="Arial" panose="020B0604020202020204" pitchFamily="34" charset="0"/>
                <a:ea typeface="Arial"/>
                <a:cs typeface="Arial" panose="020B0604020202020204" pitchFamily="34" charset="0"/>
                <a:sym typeface="Arial"/>
              </a:rPr>
              <a:t>Present Recommendations</a:t>
            </a:r>
            <a:r>
              <a:rPr lang="en-US" sz="1400" dirty="0">
                <a:solidFill>
                  <a:srgbClr val="53565A"/>
                </a:solidFill>
                <a:latin typeface="Arial" panose="020B0604020202020204" pitchFamily="34" charset="0"/>
                <a:ea typeface="Arial"/>
                <a:cs typeface="Arial" panose="020B0604020202020204" pitchFamily="34" charset="0"/>
                <a:sym typeface="Arial"/>
              </a:rPr>
              <a:t> to businesses</a:t>
            </a:r>
            <a:endParaRPr sz="1400" b="0" i="0" u="none" strike="noStrike" cap="none" dirty="0">
              <a:solidFill>
                <a:srgbClr val="53565A"/>
              </a:solidFill>
              <a:latin typeface="Arial" panose="020B0604020202020204" pitchFamily="34" charset="0"/>
              <a:ea typeface="Arial"/>
              <a:cs typeface="Arial" panose="020B0604020202020204" pitchFamily="34" charset="0"/>
              <a:sym typeface="Arial"/>
            </a:endParaRPr>
          </a:p>
        </p:txBody>
      </p:sp>
      <p:sp>
        <p:nvSpPr>
          <p:cNvPr id="2818" name="Google Shape;2818;p69"/>
          <p:cNvSpPr txBox="1"/>
          <p:nvPr/>
        </p:nvSpPr>
        <p:spPr>
          <a:xfrm>
            <a:off x="6620115" y="3098616"/>
            <a:ext cx="4814812" cy="902457"/>
          </a:xfrm>
          <a:prstGeom prst="rect">
            <a:avLst/>
          </a:prstGeom>
          <a:noFill/>
          <a:ln>
            <a:noFill/>
          </a:ln>
        </p:spPr>
        <p:txBody>
          <a:bodyPr spcFirstLastPara="1" wrap="square" lIns="91425" tIns="45700" rIns="91425" bIns="45700" anchor="ctr" anchorCtr="0">
            <a:noAutofit/>
          </a:bodyPr>
          <a:lstStyle/>
          <a:p>
            <a:pPr marL="174625" marR="0" lvl="0" indent="-174625" algn="l" rtl="0">
              <a:spcBef>
                <a:spcPts val="0"/>
              </a:spcBef>
              <a:spcAft>
                <a:spcPts val="0"/>
              </a:spcAft>
              <a:buSzPts val="1400"/>
              <a:buFont typeface="Arial"/>
              <a:buChar char="•"/>
            </a:pPr>
            <a:r>
              <a:rPr lang="en-US" sz="1400" dirty="0">
                <a:latin typeface="Arial" panose="020B0604020202020204" pitchFamily="34" charset="0"/>
                <a:cs typeface="Arial" panose="020B0604020202020204" pitchFamily="34" charset="0"/>
              </a:rPr>
              <a:t>Run NLP model to extract customer’s sentiment score on selected aspects</a:t>
            </a:r>
            <a:endParaRPr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88C6776-DA8C-4F45-B836-FE85EFA9D596}"/>
              </a:ext>
            </a:extLst>
          </p:cNvPr>
          <p:cNvSpPr txBox="1"/>
          <p:nvPr/>
        </p:nvSpPr>
        <p:spPr>
          <a:xfrm>
            <a:off x="284407" y="3370442"/>
            <a:ext cx="1263775" cy="34881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sz="1600" b="1" i="0" u="none" strike="noStrike" cap="none" spc="0" normalizeH="0" baseline="0" dirty="0">
                <a:ln>
                  <a:noFill/>
                </a:ln>
                <a:solidFill>
                  <a:schemeClr val="tx1">
                    <a:lumMod val="65000"/>
                    <a:lumOff val="35000"/>
                  </a:schemeClr>
                </a:solidFill>
                <a:effectLst/>
                <a:uFillTx/>
                <a:latin typeface="Arial" panose="020B0604020202020204" pitchFamily="34" charset="0"/>
                <a:cs typeface="Arial" panose="020B0604020202020204" pitchFamily="34" charset="0"/>
                <a:sym typeface="Trebuchet MS" panose="020B0603020202020204"/>
              </a:rPr>
              <a:t>Core Model</a:t>
            </a:r>
          </a:p>
        </p:txBody>
      </p:sp>
      <p:sp>
        <p:nvSpPr>
          <p:cNvPr id="18" name="Google Shape;215;p5">
            <a:extLst>
              <a:ext uri="{FF2B5EF4-FFF2-40B4-BE49-F238E27FC236}">
                <a16:creationId xmlns:a16="http://schemas.microsoft.com/office/drawing/2014/main" id="{CEF748DB-F1E1-4668-B0C2-91A0A5FAB568}"/>
              </a:ext>
            </a:extLst>
          </p:cNvPr>
          <p:cNvSpPr txBox="1"/>
          <p:nvPr/>
        </p:nvSpPr>
        <p:spPr>
          <a:xfrm>
            <a:off x="1548182" y="536627"/>
            <a:ext cx="9095634"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altLang="zh-CN" sz="3600" b="1" dirty="0">
                <a:solidFill>
                  <a:schemeClr val="tx1">
                    <a:lumMod val="65000"/>
                    <a:lumOff val="35000"/>
                  </a:schemeClr>
                </a:solidFill>
              </a:rPr>
              <a:t>Machine Learning Text Analytics Pipeline</a:t>
            </a:r>
            <a:endParaRPr sz="1800" dirty="0">
              <a:solidFill>
                <a:schemeClr val="tx1">
                  <a:lumMod val="65000"/>
                  <a:lumOff val="35000"/>
                </a:schemeClr>
              </a:solidFill>
            </a:endParaRPr>
          </a:p>
        </p:txBody>
      </p:sp>
      <p:sp>
        <p:nvSpPr>
          <p:cNvPr id="3" name="Arrow: Bent 2">
            <a:extLst>
              <a:ext uri="{FF2B5EF4-FFF2-40B4-BE49-F238E27FC236}">
                <a16:creationId xmlns:a16="http://schemas.microsoft.com/office/drawing/2014/main" id="{52EFD07A-0C76-4097-9F27-15D5A138C2B3}"/>
              </a:ext>
            </a:extLst>
          </p:cNvPr>
          <p:cNvSpPr/>
          <p:nvPr/>
        </p:nvSpPr>
        <p:spPr>
          <a:xfrm rot="5400000">
            <a:off x="1886358" y="1571699"/>
            <a:ext cx="485775" cy="338514"/>
          </a:xfrm>
          <a:prstGeom prst="ben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84;g119cc4789f6_5_0">
            <a:extLst>
              <a:ext uri="{FF2B5EF4-FFF2-40B4-BE49-F238E27FC236}">
                <a16:creationId xmlns:a16="http://schemas.microsoft.com/office/drawing/2014/main" id="{E466D16E-3F45-4AE2-BBF3-203DE3020BB4}"/>
              </a:ext>
            </a:extLst>
          </p:cNvPr>
          <p:cNvPicPr preferRelativeResize="0"/>
          <p:nvPr/>
        </p:nvPicPr>
        <p:blipFill>
          <a:blip r:embed="rId2">
            <a:alphaModFix/>
          </a:blip>
          <a:stretch>
            <a:fillRect/>
          </a:stretch>
        </p:blipFill>
        <p:spPr>
          <a:xfrm>
            <a:off x="2957174" y="4127773"/>
            <a:ext cx="6277650" cy="2193600"/>
          </a:xfrm>
          <a:prstGeom prst="rect">
            <a:avLst/>
          </a:prstGeom>
          <a:noFill/>
          <a:ln>
            <a:noFill/>
          </a:ln>
        </p:spPr>
      </p:pic>
      <p:graphicFrame>
        <p:nvGraphicFramePr>
          <p:cNvPr id="3" name="Diagram 2">
            <a:extLst>
              <a:ext uri="{FF2B5EF4-FFF2-40B4-BE49-F238E27FC236}">
                <a16:creationId xmlns:a16="http://schemas.microsoft.com/office/drawing/2014/main" id="{CFE6BE3A-F255-46C0-87F6-4C64CCBF270D}"/>
              </a:ext>
            </a:extLst>
          </p:cNvPr>
          <p:cNvGraphicFramePr/>
          <p:nvPr>
            <p:extLst>
              <p:ext uri="{D42A27DB-BD31-4B8C-83A1-F6EECF244321}">
                <p14:modId xmlns:p14="http://schemas.microsoft.com/office/powerpoint/2010/main" val="3089720062"/>
              </p:ext>
            </p:extLst>
          </p:nvPr>
        </p:nvGraphicFramePr>
        <p:xfrm>
          <a:off x="1701799" y="1212525"/>
          <a:ext cx="8788400" cy="2838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215;p5">
            <a:extLst>
              <a:ext uri="{FF2B5EF4-FFF2-40B4-BE49-F238E27FC236}">
                <a16:creationId xmlns:a16="http://schemas.microsoft.com/office/drawing/2014/main" id="{F79AC3FE-2D49-4B11-8598-92E465EEE3D2}"/>
              </a:ext>
            </a:extLst>
          </p:cNvPr>
          <p:cNvSpPr txBox="1"/>
          <p:nvPr/>
        </p:nvSpPr>
        <p:spPr>
          <a:xfrm>
            <a:off x="1548182" y="536627"/>
            <a:ext cx="9095634"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altLang="zh-CN" sz="3600" b="1" dirty="0">
                <a:solidFill>
                  <a:schemeClr val="tx1">
                    <a:lumMod val="65000"/>
                    <a:lumOff val="35000"/>
                  </a:schemeClr>
                </a:solidFill>
              </a:rPr>
              <a:t>Stratified Sampling Based on Rating</a:t>
            </a:r>
            <a:endParaRPr sz="1800" dirty="0">
              <a:solidFill>
                <a:schemeClr val="tx1">
                  <a:lumMod val="65000"/>
                  <a:lumOff val="35000"/>
                </a:schemeClr>
              </a:solidFill>
            </a:endParaRPr>
          </a:p>
        </p:txBody>
      </p:sp>
      <p:sp>
        <p:nvSpPr>
          <p:cNvPr id="5" name="TextBox 4">
            <a:extLst>
              <a:ext uri="{FF2B5EF4-FFF2-40B4-BE49-F238E27FC236}">
                <a16:creationId xmlns:a16="http://schemas.microsoft.com/office/drawing/2014/main" id="{6C9E1932-083B-4B20-9288-7242D10E5D7B}"/>
              </a:ext>
            </a:extLst>
          </p:cNvPr>
          <p:cNvSpPr txBox="1"/>
          <p:nvPr/>
        </p:nvSpPr>
        <p:spPr>
          <a:xfrm>
            <a:off x="1625599" y="1771650"/>
            <a:ext cx="1822451" cy="307777"/>
          </a:xfrm>
          <a:prstGeom prst="rect">
            <a:avLst/>
          </a:prstGeom>
          <a:noFill/>
        </p:spPr>
        <p:txBody>
          <a:bodyPr wrap="square" rtlCol="0">
            <a:spAutoFit/>
          </a:bodyPr>
          <a:lstStyle/>
          <a:p>
            <a:pPr algn="ctr"/>
            <a:r>
              <a:rPr lang="en-US" dirty="0"/>
              <a:t>For each restaurant</a:t>
            </a:r>
          </a:p>
        </p:txBody>
      </p:sp>
    </p:spTree>
    <p:extLst>
      <p:ext uri="{BB962C8B-B14F-4D97-AF65-F5344CB8AC3E}">
        <p14:creationId xmlns:p14="http://schemas.microsoft.com/office/powerpoint/2010/main" val="42559441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8" name="Google Shape;368;g119cc4789f6_4_1000"/>
          <p:cNvSpPr txBox="1"/>
          <p:nvPr/>
        </p:nvSpPr>
        <p:spPr>
          <a:xfrm>
            <a:off x="900712" y="1270268"/>
            <a:ext cx="10390575" cy="52013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rgbClr val="FF0000"/>
                </a:solidFill>
                <a:latin typeface="+mn-lt"/>
                <a:ea typeface="Trebuchet MS"/>
                <a:cs typeface="Trebuchet MS"/>
                <a:sym typeface="Trebuchet MS"/>
              </a:rPr>
              <a:t>Food</a:t>
            </a:r>
            <a:endParaRPr sz="1800" b="1" dirty="0">
              <a:solidFill>
                <a:srgbClr val="FF0000"/>
              </a:solidFill>
              <a:latin typeface="+mn-lt"/>
              <a:ea typeface="Trebuchet MS"/>
              <a:cs typeface="Trebuchet MS"/>
              <a:sym typeface="Trebuchet MS"/>
            </a:endParaRPr>
          </a:p>
          <a:p>
            <a:pPr marL="0" lvl="0" indent="0" algn="l" rtl="0">
              <a:spcBef>
                <a:spcPts val="0"/>
              </a:spcBef>
              <a:spcAft>
                <a:spcPts val="0"/>
              </a:spcAft>
              <a:buNone/>
            </a:pPr>
            <a:r>
              <a:rPr lang="en-US" sz="1600" dirty="0">
                <a:solidFill>
                  <a:schemeClr val="dk1"/>
                </a:solidFill>
                <a:latin typeface="+mn-lt"/>
                <a:ea typeface="Trebuchet MS"/>
                <a:cs typeface="Trebuchet MS"/>
                <a:sym typeface="Trebuchet MS"/>
              </a:rPr>
              <a:t>Food is defined as being appropriate for consumption in restaurant (Peri, 2006).</a:t>
            </a:r>
            <a:endParaRPr sz="1600" dirty="0">
              <a:solidFill>
                <a:schemeClr val="dk1"/>
              </a:solidFill>
              <a:latin typeface="+mn-lt"/>
              <a:ea typeface="Trebuchet MS"/>
              <a:cs typeface="Trebuchet MS"/>
              <a:sym typeface="Trebuchet MS"/>
            </a:endParaRPr>
          </a:p>
          <a:p>
            <a:pPr marL="0" lvl="0" indent="0" algn="l" rtl="0">
              <a:spcBef>
                <a:spcPts val="0"/>
              </a:spcBef>
              <a:spcAft>
                <a:spcPts val="0"/>
              </a:spcAft>
              <a:buNone/>
            </a:pPr>
            <a:endParaRPr sz="1600" b="1" dirty="0">
              <a:solidFill>
                <a:srgbClr val="FF0000"/>
              </a:solidFill>
              <a:latin typeface="+mn-lt"/>
              <a:ea typeface="Trebuchet MS"/>
              <a:cs typeface="Trebuchet MS"/>
              <a:sym typeface="Trebuchet MS"/>
            </a:endParaRPr>
          </a:p>
          <a:p>
            <a:pPr marL="0" lvl="0" indent="0" algn="l" rtl="0">
              <a:spcBef>
                <a:spcPts val="0"/>
              </a:spcBef>
              <a:spcAft>
                <a:spcPts val="0"/>
              </a:spcAft>
              <a:buNone/>
            </a:pPr>
            <a:r>
              <a:rPr lang="en-US" sz="1800" b="1" dirty="0">
                <a:solidFill>
                  <a:srgbClr val="FF0000"/>
                </a:solidFill>
                <a:latin typeface="+mn-lt"/>
                <a:ea typeface="Trebuchet MS"/>
                <a:cs typeface="Trebuchet MS"/>
                <a:sym typeface="Trebuchet MS"/>
              </a:rPr>
              <a:t>Service</a:t>
            </a:r>
            <a:endParaRPr sz="1800" b="1" dirty="0">
              <a:solidFill>
                <a:srgbClr val="FF0000"/>
              </a:solidFill>
              <a:latin typeface="+mn-lt"/>
              <a:ea typeface="Trebuchet MS"/>
              <a:cs typeface="Trebuchet MS"/>
              <a:sym typeface="Trebuchet MS"/>
            </a:endParaRPr>
          </a:p>
          <a:p>
            <a:pPr marL="0" lvl="0" indent="0" algn="l" rtl="0">
              <a:spcBef>
                <a:spcPts val="0"/>
              </a:spcBef>
              <a:spcAft>
                <a:spcPts val="0"/>
              </a:spcAft>
              <a:buNone/>
            </a:pPr>
            <a:r>
              <a:rPr lang="en-US" sz="1600" dirty="0">
                <a:solidFill>
                  <a:schemeClr val="dk1"/>
                </a:solidFill>
                <a:latin typeface="+mn-lt"/>
                <a:ea typeface="Trebuchet MS"/>
                <a:cs typeface="Trebuchet MS"/>
                <a:sym typeface="Trebuchet MS"/>
              </a:rPr>
              <a:t>Service refers to the judgment of customers regarding the delivered performance, that is, “magnitude and direction of discrepancy between perception and expectations of the consumers” (Jamal et al., 2009). </a:t>
            </a:r>
            <a:endParaRPr sz="1600" dirty="0">
              <a:solidFill>
                <a:schemeClr val="dk1"/>
              </a:solidFill>
              <a:latin typeface="+mn-lt"/>
              <a:ea typeface="Trebuchet MS"/>
              <a:cs typeface="Trebuchet MS"/>
              <a:sym typeface="Trebuchet MS"/>
            </a:endParaRPr>
          </a:p>
          <a:p>
            <a:pPr marL="0" lvl="0" indent="0" algn="l" rtl="0">
              <a:spcBef>
                <a:spcPts val="0"/>
              </a:spcBef>
              <a:spcAft>
                <a:spcPts val="0"/>
              </a:spcAft>
              <a:buNone/>
            </a:pPr>
            <a:endParaRPr sz="1600" b="1" dirty="0">
              <a:solidFill>
                <a:srgbClr val="FF0000"/>
              </a:solidFill>
              <a:latin typeface="+mn-lt"/>
              <a:ea typeface="Trebuchet MS"/>
              <a:cs typeface="Trebuchet MS"/>
              <a:sym typeface="Trebuchet MS"/>
            </a:endParaRPr>
          </a:p>
          <a:p>
            <a:pPr marL="0" lvl="0" indent="0" algn="l" rtl="0">
              <a:spcBef>
                <a:spcPts val="0"/>
              </a:spcBef>
              <a:spcAft>
                <a:spcPts val="0"/>
              </a:spcAft>
              <a:buNone/>
            </a:pPr>
            <a:r>
              <a:rPr lang="en-US" sz="1800" b="1" dirty="0">
                <a:solidFill>
                  <a:srgbClr val="FF0000"/>
                </a:solidFill>
                <a:latin typeface="+mn-lt"/>
                <a:ea typeface="Trebuchet MS"/>
                <a:cs typeface="Trebuchet MS"/>
                <a:sym typeface="Trebuchet MS"/>
              </a:rPr>
              <a:t>Price</a:t>
            </a:r>
          </a:p>
          <a:p>
            <a:pPr marL="0" lvl="0" indent="0" algn="l" rtl="0">
              <a:spcBef>
                <a:spcPts val="0"/>
              </a:spcBef>
              <a:spcAft>
                <a:spcPts val="0"/>
              </a:spcAft>
              <a:buNone/>
            </a:pPr>
            <a:r>
              <a:rPr lang="en-US" sz="1600" dirty="0">
                <a:solidFill>
                  <a:schemeClr val="dk1"/>
                </a:solidFill>
                <a:latin typeface="+mn-lt"/>
                <a:ea typeface="Trebuchet MS"/>
                <a:cs typeface="Trebuchet MS"/>
                <a:sym typeface="Trebuchet MS"/>
              </a:rPr>
              <a:t>From the consumer’s perspective, price is what the customer pays or gives for obtaining the product or service. Fairness of price is a psychological factor that plays an important role in the customer’s reaction to the paid price (Kim et al., 2006). </a:t>
            </a:r>
            <a:endParaRPr sz="1600" dirty="0">
              <a:solidFill>
                <a:schemeClr val="dk1"/>
              </a:solidFill>
              <a:latin typeface="+mn-lt"/>
              <a:ea typeface="Trebuchet MS"/>
              <a:cs typeface="Trebuchet MS"/>
              <a:sym typeface="Trebuchet MS"/>
            </a:endParaRPr>
          </a:p>
          <a:p>
            <a:pPr marL="0" lvl="0" indent="0" algn="l" rtl="0">
              <a:spcBef>
                <a:spcPts val="0"/>
              </a:spcBef>
              <a:spcAft>
                <a:spcPts val="0"/>
              </a:spcAft>
              <a:buNone/>
            </a:pPr>
            <a:endParaRPr sz="1600" b="1" dirty="0">
              <a:solidFill>
                <a:srgbClr val="FF0000"/>
              </a:solidFill>
              <a:latin typeface="+mn-lt"/>
              <a:ea typeface="Trebuchet MS"/>
              <a:cs typeface="Trebuchet MS"/>
              <a:sym typeface="Trebuchet MS"/>
            </a:endParaRPr>
          </a:p>
          <a:p>
            <a:pPr marL="0" lvl="0" indent="0" algn="l" rtl="0">
              <a:spcBef>
                <a:spcPts val="0"/>
              </a:spcBef>
              <a:spcAft>
                <a:spcPts val="0"/>
              </a:spcAft>
              <a:buNone/>
            </a:pPr>
            <a:r>
              <a:rPr lang="en-US" sz="1800" b="1" dirty="0">
                <a:solidFill>
                  <a:srgbClr val="FF0000"/>
                </a:solidFill>
                <a:latin typeface="+mn-lt"/>
                <a:ea typeface="Trebuchet MS"/>
                <a:cs typeface="Trebuchet MS"/>
                <a:sym typeface="Trebuchet MS"/>
              </a:rPr>
              <a:t>Clean</a:t>
            </a:r>
            <a:endParaRPr lang="en-US" sz="1800" b="1" dirty="0">
              <a:solidFill>
                <a:srgbClr val="333333"/>
              </a:solidFill>
              <a:highlight>
                <a:srgbClr val="FFFFFF"/>
              </a:highlight>
              <a:latin typeface="+mn-lt"/>
              <a:ea typeface="Trebuchet MS"/>
            </a:endParaRPr>
          </a:p>
          <a:p>
            <a:pPr marL="0" lvl="0" indent="0" algn="l" rtl="0">
              <a:spcBef>
                <a:spcPts val="0"/>
              </a:spcBef>
              <a:spcAft>
                <a:spcPts val="0"/>
              </a:spcAft>
              <a:buNone/>
            </a:pPr>
            <a:r>
              <a:rPr lang="en-US" sz="1600" dirty="0">
                <a:solidFill>
                  <a:schemeClr val="dk1"/>
                </a:solidFill>
                <a:latin typeface="+mn-lt"/>
                <a:ea typeface="Trebuchet MS"/>
                <a:cs typeface="Trebuchet MS"/>
                <a:sym typeface="Trebuchet MS"/>
              </a:rPr>
              <a:t>Data shows that consumers were already aware of cleanliness in eating out before pandemic, therefore, cleanliness is the priority for the restaurant make people come back after Covid-19 (News Desk, 2020).</a:t>
            </a:r>
            <a:endParaRPr sz="1600" dirty="0">
              <a:solidFill>
                <a:srgbClr val="333333"/>
              </a:solidFill>
              <a:highlight>
                <a:srgbClr val="FFFFFF"/>
              </a:highlight>
              <a:latin typeface="+mn-lt"/>
            </a:endParaRPr>
          </a:p>
          <a:p>
            <a:pPr marL="0" lvl="0" indent="0" algn="l" rtl="0">
              <a:spcBef>
                <a:spcPts val="0"/>
              </a:spcBef>
              <a:spcAft>
                <a:spcPts val="0"/>
              </a:spcAft>
              <a:buNone/>
            </a:pPr>
            <a:endParaRPr sz="1600" b="1" dirty="0">
              <a:solidFill>
                <a:srgbClr val="FF0000"/>
              </a:solidFill>
              <a:latin typeface="+mn-lt"/>
              <a:ea typeface="Trebuchet MS"/>
              <a:cs typeface="Trebuchet MS"/>
              <a:sym typeface="Trebuchet MS"/>
            </a:endParaRPr>
          </a:p>
          <a:p>
            <a:pPr marL="0" lvl="0" indent="0" algn="l" rtl="0">
              <a:spcBef>
                <a:spcPts val="0"/>
              </a:spcBef>
              <a:spcAft>
                <a:spcPts val="0"/>
              </a:spcAft>
              <a:buNone/>
            </a:pPr>
            <a:r>
              <a:rPr lang="en-US" sz="1800" b="1" dirty="0">
                <a:solidFill>
                  <a:srgbClr val="FF0000"/>
                </a:solidFill>
                <a:latin typeface="+mn-lt"/>
                <a:ea typeface="Trebuchet MS"/>
                <a:cs typeface="Trebuchet MS"/>
                <a:sym typeface="Trebuchet MS"/>
              </a:rPr>
              <a:t>Location</a:t>
            </a:r>
          </a:p>
          <a:p>
            <a:pPr marL="0" lvl="0" indent="0" algn="l" rtl="0">
              <a:spcBef>
                <a:spcPts val="0"/>
              </a:spcBef>
              <a:spcAft>
                <a:spcPts val="0"/>
              </a:spcAft>
              <a:buNone/>
            </a:pPr>
            <a:r>
              <a:rPr lang="en-US" sz="1600" dirty="0">
                <a:solidFill>
                  <a:schemeClr val="dk1"/>
                </a:solidFill>
                <a:latin typeface="+mn-lt"/>
                <a:ea typeface="Trebuchet MS"/>
                <a:cs typeface="Trebuchet MS"/>
                <a:sym typeface="Trebuchet MS"/>
              </a:rPr>
              <a:t>Restaurant location is an important feature of the restaurant that affects customer behavior and satisfaction (Hyun, 2010).</a:t>
            </a:r>
            <a:endParaRPr sz="1600" dirty="0">
              <a:solidFill>
                <a:schemeClr val="dk1"/>
              </a:solidFill>
              <a:latin typeface="+mn-lt"/>
              <a:ea typeface="Trebuchet MS"/>
              <a:cs typeface="Trebuchet MS"/>
              <a:sym typeface="Trebuchet MS"/>
            </a:endParaRPr>
          </a:p>
          <a:p>
            <a:pPr marL="0" lvl="0" indent="0" algn="l" rtl="0">
              <a:spcBef>
                <a:spcPts val="0"/>
              </a:spcBef>
              <a:spcAft>
                <a:spcPts val="0"/>
              </a:spcAft>
              <a:buNone/>
            </a:pPr>
            <a:endParaRPr sz="1200" b="1" dirty="0">
              <a:solidFill>
                <a:srgbClr val="FF0000"/>
              </a:solidFill>
              <a:latin typeface="+mn-lt"/>
              <a:ea typeface="Trebuchet MS"/>
              <a:cs typeface="Trebuchet MS"/>
              <a:sym typeface="Trebuchet MS"/>
            </a:endParaRPr>
          </a:p>
        </p:txBody>
      </p:sp>
      <p:sp>
        <p:nvSpPr>
          <p:cNvPr id="5" name="Google Shape;215;p5">
            <a:extLst>
              <a:ext uri="{FF2B5EF4-FFF2-40B4-BE49-F238E27FC236}">
                <a16:creationId xmlns:a16="http://schemas.microsoft.com/office/drawing/2014/main" id="{A2D4EE1E-B5F9-4EDB-954A-56E698E7337C}"/>
              </a:ext>
            </a:extLst>
          </p:cNvPr>
          <p:cNvSpPr txBox="1"/>
          <p:nvPr/>
        </p:nvSpPr>
        <p:spPr>
          <a:xfrm>
            <a:off x="1548182" y="536627"/>
            <a:ext cx="9095634"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altLang="zh-CN" sz="3600" b="1" dirty="0">
                <a:solidFill>
                  <a:schemeClr val="tx1">
                    <a:lumMod val="65000"/>
                    <a:lumOff val="35000"/>
                  </a:schemeClr>
                </a:solidFill>
              </a:rPr>
              <a:t>Feature Engineering – Aspect Selection</a:t>
            </a:r>
            <a:endParaRPr sz="1800" dirty="0">
              <a:solidFill>
                <a:schemeClr val="tx1">
                  <a:lumMod val="65000"/>
                  <a:lumOff val="3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g119c3a00f48_1_9" descr="Fig. 2"/>
          <p:cNvPicPr preferRelativeResize="0"/>
          <p:nvPr/>
        </p:nvPicPr>
        <p:blipFill rotWithShape="1">
          <a:blip r:embed="rId3">
            <a:alphaModFix/>
          </a:blip>
          <a:srcRect/>
          <a:stretch/>
        </p:blipFill>
        <p:spPr>
          <a:xfrm>
            <a:off x="628626" y="845293"/>
            <a:ext cx="4410202" cy="5438775"/>
          </a:xfrm>
          <a:prstGeom prst="rect">
            <a:avLst/>
          </a:prstGeom>
          <a:noFill/>
          <a:ln>
            <a:noFill/>
          </a:ln>
        </p:spPr>
      </p:pic>
      <p:sp>
        <p:nvSpPr>
          <p:cNvPr id="390" name="Google Shape;390;g119c3a00f48_1_9"/>
          <p:cNvSpPr txBox="1"/>
          <p:nvPr/>
        </p:nvSpPr>
        <p:spPr>
          <a:xfrm>
            <a:off x="6095988" y="1394640"/>
            <a:ext cx="61434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The ABSA task consists of two sub-tasks, namely, </a:t>
            </a:r>
            <a:endParaRPr sz="1600" dirty="0"/>
          </a:p>
          <a:p>
            <a:pPr marL="0" marR="0" lvl="0" indent="0" algn="l" rtl="0">
              <a:spcBef>
                <a:spcPts val="0"/>
              </a:spcBef>
              <a:spcAft>
                <a:spcPts val="0"/>
              </a:spcAft>
              <a:buNone/>
            </a:pPr>
            <a:r>
              <a:rPr lang="en-US" sz="1600" b="1" dirty="0">
                <a:solidFill>
                  <a:srgbClr val="F43939"/>
                </a:solidFill>
              </a:rPr>
              <a:t>A</a:t>
            </a:r>
            <a:r>
              <a:rPr lang="en-US" sz="1600" b="1" dirty="0">
                <a:solidFill>
                  <a:srgbClr val="F43939"/>
                </a:solidFill>
                <a:latin typeface="Arial"/>
                <a:ea typeface="Arial"/>
                <a:cs typeface="Arial"/>
                <a:sym typeface="Arial"/>
              </a:rPr>
              <a:t>spect </a:t>
            </a:r>
            <a:r>
              <a:rPr lang="en-US" sz="1600" b="1" dirty="0">
                <a:solidFill>
                  <a:srgbClr val="F43939"/>
                </a:solidFill>
              </a:rPr>
              <a:t>E</a:t>
            </a:r>
            <a:r>
              <a:rPr lang="en-US" sz="1600" b="1" dirty="0">
                <a:solidFill>
                  <a:srgbClr val="F43939"/>
                </a:solidFill>
                <a:latin typeface="Arial"/>
                <a:ea typeface="Arial"/>
                <a:cs typeface="Arial"/>
                <a:sym typeface="Arial"/>
              </a:rPr>
              <a:t>xtraction</a:t>
            </a:r>
            <a:r>
              <a:rPr lang="en-US" sz="1600" b="1" dirty="0">
                <a:solidFill>
                  <a:schemeClr val="dk1"/>
                </a:solidFill>
                <a:latin typeface="Arial"/>
                <a:ea typeface="Arial"/>
                <a:cs typeface="Arial"/>
                <a:sym typeface="Arial"/>
              </a:rPr>
              <a:t> </a:t>
            </a:r>
            <a:r>
              <a:rPr lang="en-US" sz="1600" dirty="0">
                <a:solidFill>
                  <a:schemeClr val="dk1"/>
                </a:solidFill>
                <a:latin typeface="Arial"/>
                <a:ea typeface="Arial"/>
                <a:cs typeface="Arial"/>
                <a:sym typeface="Arial"/>
              </a:rPr>
              <a:t>and </a:t>
            </a:r>
            <a:r>
              <a:rPr lang="en-US" sz="1600" b="1" dirty="0">
                <a:solidFill>
                  <a:srgbClr val="F43939"/>
                </a:solidFill>
              </a:rPr>
              <a:t>A</a:t>
            </a:r>
            <a:r>
              <a:rPr lang="en-US" sz="1600" b="1" dirty="0">
                <a:solidFill>
                  <a:srgbClr val="F43939"/>
                </a:solidFill>
                <a:latin typeface="Arial"/>
                <a:ea typeface="Arial"/>
                <a:cs typeface="Arial"/>
                <a:sym typeface="Arial"/>
              </a:rPr>
              <a:t>spect </a:t>
            </a:r>
            <a:r>
              <a:rPr lang="en-US" sz="1600" b="1" dirty="0">
                <a:solidFill>
                  <a:srgbClr val="F43939"/>
                </a:solidFill>
              </a:rPr>
              <a:t>S</a:t>
            </a:r>
            <a:r>
              <a:rPr lang="en-US" sz="1600" b="1" dirty="0">
                <a:solidFill>
                  <a:srgbClr val="F43939"/>
                </a:solidFill>
                <a:latin typeface="Arial"/>
                <a:ea typeface="Arial"/>
                <a:cs typeface="Arial"/>
                <a:sym typeface="Arial"/>
              </a:rPr>
              <a:t>entiment </a:t>
            </a:r>
            <a:r>
              <a:rPr lang="en-US" sz="1600" b="1" dirty="0">
                <a:solidFill>
                  <a:srgbClr val="F43939"/>
                </a:solidFill>
              </a:rPr>
              <a:t>C</a:t>
            </a:r>
            <a:r>
              <a:rPr lang="en-US" sz="1600" b="1" dirty="0">
                <a:solidFill>
                  <a:srgbClr val="F43939"/>
                </a:solidFill>
                <a:latin typeface="Arial"/>
                <a:ea typeface="Arial"/>
                <a:cs typeface="Arial"/>
                <a:sym typeface="Arial"/>
              </a:rPr>
              <a:t>lassification</a:t>
            </a:r>
            <a:r>
              <a:rPr lang="en-US" sz="1600" dirty="0">
                <a:solidFill>
                  <a:schemeClr val="dk1"/>
                </a:solidFill>
                <a:latin typeface="Arial"/>
                <a:ea typeface="Arial"/>
                <a:cs typeface="Arial"/>
                <a:sym typeface="Arial"/>
              </a:rPr>
              <a:t>.</a:t>
            </a:r>
            <a:endParaRPr sz="1600" dirty="0">
              <a:solidFill>
                <a:schemeClr val="dk1"/>
              </a:solidFill>
              <a:latin typeface="Arial"/>
              <a:ea typeface="Arial"/>
              <a:cs typeface="Arial"/>
              <a:sym typeface="Arial"/>
            </a:endParaRPr>
          </a:p>
        </p:txBody>
      </p:sp>
      <p:sp>
        <p:nvSpPr>
          <p:cNvPr id="391" name="Google Shape;391;g119c3a00f48_1_9"/>
          <p:cNvSpPr txBox="1"/>
          <p:nvPr/>
        </p:nvSpPr>
        <p:spPr>
          <a:xfrm>
            <a:off x="6096000" y="2364081"/>
            <a:ext cx="6223200"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FF0000"/>
                </a:solidFill>
                <a:latin typeface="Arial"/>
                <a:ea typeface="Arial"/>
                <a:cs typeface="Arial"/>
                <a:sym typeface="Arial"/>
              </a:rPr>
              <a:t>Aspect Extraction</a:t>
            </a:r>
            <a:endParaRPr sz="1600" dirty="0">
              <a:solidFill>
                <a:srgbClr val="FF0000"/>
              </a:solidFill>
            </a:endParaRPr>
          </a:p>
          <a:p>
            <a:pPr marL="0" marR="0" lvl="0" indent="0" algn="l" rtl="0">
              <a:spcBef>
                <a:spcPts val="0"/>
              </a:spcBef>
              <a:spcAft>
                <a:spcPts val="0"/>
              </a:spcAft>
              <a:buNone/>
            </a:pPr>
            <a:r>
              <a:rPr lang="en-US" sz="1600" dirty="0">
                <a:solidFill>
                  <a:schemeClr val="dk1"/>
                </a:solidFill>
                <a:latin typeface="Arial"/>
                <a:ea typeface="Arial"/>
                <a:cs typeface="Arial"/>
                <a:sym typeface="Arial"/>
              </a:rPr>
              <a:t>Aspect category detection helps in identifying the generic topics or aspect category (i.e., characteristics of the </a:t>
            </a:r>
            <a:r>
              <a:rPr lang="en-US" sz="1600" dirty="0">
                <a:solidFill>
                  <a:schemeClr val="dk1"/>
                </a:solidFill>
              </a:rPr>
              <a:t>food </a:t>
            </a:r>
            <a:r>
              <a:rPr lang="en-US" sz="1600" dirty="0">
                <a:solidFill>
                  <a:schemeClr val="dk1"/>
                </a:solidFill>
                <a:latin typeface="Arial"/>
                <a:ea typeface="Arial"/>
                <a:cs typeface="Arial"/>
                <a:sym typeface="Arial"/>
              </a:rPr>
              <a:t>or service) discussed in the opinionated text.</a:t>
            </a:r>
            <a:endParaRPr sz="1600" dirty="0"/>
          </a:p>
        </p:txBody>
      </p:sp>
      <p:sp>
        <p:nvSpPr>
          <p:cNvPr id="392" name="Google Shape;392;g119c3a00f48_1_9"/>
          <p:cNvSpPr txBox="1"/>
          <p:nvPr/>
        </p:nvSpPr>
        <p:spPr>
          <a:xfrm>
            <a:off x="6125592" y="3818320"/>
            <a:ext cx="5948100" cy="18158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F43939"/>
                </a:solidFill>
                <a:latin typeface="Arial"/>
                <a:ea typeface="Arial"/>
                <a:cs typeface="Arial"/>
                <a:sym typeface="Arial"/>
              </a:rPr>
              <a:t>Aspect Sentiment Classification</a:t>
            </a:r>
            <a:endParaRPr sz="1600" dirty="0">
              <a:solidFill>
                <a:srgbClr val="F43939"/>
              </a:solidFill>
            </a:endParaRPr>
          </a:p>
          <a:p>
            <a:pPr marL="0" marR="0" lvl="0" indent="0" algn="l" rtl="0">
              <a:spcBef>
                <a:spcPts val="0"/>
              </a:spcBef>
              <a:spcAft>
                <a:spcPts val="0"/>
              </a:spcAft>
              <a:buNone/>
            </a:pPr>
            <a:r>
              <a:rPr lang="en-US" sz="1600" dirty="0">
                <a:solidFill>
                  <a:schemeClr val="dk1"/>
                </a:solidFill>
              </a:rPr>
              <a:t>A</a:t>
            </a:r>
            <a:r>
              <a:rPr lang="en-US" sz="1600" dirty="0">
                <a:solidFill>
                  <a:schemeClr val="dk1"/>
                </a:solidFill>
                <a:latin typeface="Arial"/>
                <a:ea typeface="Arial"/>
                <a:cs typeface="Arial"/>
                <a:sym typeface="Arial"/>
              </a:rPr>
              <a:t>spect sentiment classification (ASC) aims to classify the sentiment polarity (positive, negative, or neutral) expressed on an aspect extracted from a review sentence. </a:t>
            </a:r>
            <a:endParaRPr sz="1600" dirty="0"/>
          </a:p>
          <a:p>
            <a:pPr marL="0" marR="0" lvl="0" indent="0" algn="l" rtl="0">
              <a:spcBef>
                <a:spcPts val="0"/>
              </a:spcBef>
              <a:spcAft>
                <a:spcPts val="0"/>
              </a:spcAft>
              <a:buNone/>
            </a:pPr>
            <a:endParaRPr sz="1600" dirty="0">
              <a:solidFill>
                <a:schemeClr val="dk1"/>
              </a:solidFill>
              <a:latin typeface="Arial"/>
              <a:ea typeface="Arial"/>
              <a:cs typeface="Arial"/>
              <a:sym typeface="Arial"/>
            </a:endParaRPr>
          </a:p>
          <a:p>
            <a:pPr marL="0" marR="0" lvl="0" indent="0" algn="l" rtl="0">
              <a:spcBef>
                <a:spcPts val="0"/>
              </a:spcBef>
              <a:spcAft>
                <a:spcPts val="0"/>
              </a:spcAft>
              <a:buNone/>
            </a:pPr>
            <a:r>
              <a:rPr lang="en-US" sz="1600" dirty="0">
                <a:solidFill>
                  <a:schemeClr val="dk1"/>
                </a:solidFill>
                <a:latin typeface="Arial"/>
                <a:ea typeface="Arial"/>
                <a:cs typeface="Arial"/>
                <a:sym typeface="Arial"/>
              </a:rPr>
              <a:t>There are two inputs to ASC: an aspect and a review sentence mentioning that aspect.</a:t>
            </a:r>
            <a:endParaRPr sz="1600" dirty="0">
              <a:solidFill>
                <a:schemeClr val="dk1"/>
              </a:solidFill>
              <a:latin typeface="Arial"/>
              <a:ea typeface="Arial"/>
              <a:cs typeface="Arial"/>
              <a:sym typeface="Arial"/>
            </a:endParaRPr>
          </a:p>
        </p:txBody>
      </p:sp>
      <p:sp>
        <p:nvSpPr>
          <p:cNvPr id="394" name="Google Shape;394;g119c3a00f48_1_9"/>
          <p:cNvSpPr txBox="1"/>
          <p:nvPr/>
        </p:nvSpPr>
        <p:spPr>
          <a:xfrm>
            <a:off x="6125600" y="311250"/>
            <a:ext cx="4347600" cy="646500"/>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Clr>
                <a:schemeClr val="dk1"/>
              </a:buClr>
              <a:buFont typeface="Arial"/>
              <a:buNone/>
            </a:pPr>
            <a:r>
              <a:rPr lang="en-US" sz="1800" b="1" dirty="0">
                <a:solidFill>
                  <a:schemeClr val="lt1"/>
                </a:solidFill>
              </a:rPr>
              <a:t>Aspect Based Sentiment Analysis(ABSA) Based on BERT</a:t>
            </a:r>
            <a:endParaRPr sz="1800" b="1" dirty="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Google Shape;401;g119cf418cc9_7_0"/>
          <p:cNvSpPr txBox="1"/>
          <p:nvPr/>
        </p:nvSpPr>
        <p:spPr>
          <a:xfrm>
            <a:off x="6125600" y="311250"/>
            <a:ext cx="4347600" cy="646500"/>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Clr>
                <a:schemeClr val="dk1"/>
              </a:buClr>
              <a:buFont typeface="Arial"/>
              <a:buNone/>
            </a:pPr>
            <a:r>
              <a:rPr lang="en-US" sz="1800" b="1">
                <a:solidFill>
                  <a:schemeClr val="lt1"/>
                </a:solidFill>
              </a:rPr>
              <a:t>(ABSA) Based on BERT</a:t>
            </a:r>
            <a:endParaRPr sz="1800" b="1">
              <a:solidFill>
                <a:schemeClr val="lt1"/>
              </a:solidFill>
            </a:endParaRPr>
          </a:p>
          <a:p>
            <a:pPr marL="0" lvl="0" indent="0" algn="ctr" rtl="0">
              <a:spcBef>
                <a:spcPts val="0"/>
              </a:spcBef>
              <a:spcAft>
                <a:spcPts val="0"/>
              </a:spcAft>
              <a:buClr>
                <a:schemeClr val="dk1"/>
              </a:buClr>
              <a:buFont typeface="Arial"/>
              <a:buNone/>
            </a:pPr>
            <a:r>
              <a:rPr lang="en-US" sz="1800" b="1">
                <a:solidFill>
                  <a:schemeClr val="lt1"/>
                </a:solidFill>
              </a:rPr>
              <a:t>Example</a:t>
            </a:r>
            <a:endParaRPr sz="1800" b="1">
              <a:solidFill>
                <a:schemeClr val="lt1"/>
              </a:solidFill>
            </a:endParaRPr>
          </a:p>
        </p:txBody>
      </p:sp>
      <p:pic>
        <p:nvPicPr>
          <p:cNvPr id="402" name="Google Shape;402;g119cf418cc9_7_0"/>
          <p:cNvPicPr preferRelativeResize="0"/>
          <p:nvPr/>
        </p:nvPicPr>
        <p:blipFill rotWithShape="1">
          <a:blip r:embed="rId3">
            <a:alphaModFix/>
          </a:blip>
          <a:srcRect/>
          <a:stretch/>
        </p:blipFill>
        <p:spPr>
          <a:xfrm>
            <a:off x="5559267" y="1039649"/>
            <a:ext cx="6318500" cy="2283557"/>
          </a:xfrm>
          <a:prstGeom prst="rect">
            <a:avLst/>
          </a:prstGeom>
          <a:noFill/>
          <a:ln>
            <a:noFill/>
          </a:ln>
        </p:spPr>
      </p:pic>
      <p:grpSp>
        <p:nvGrpSpPr>
          <p:cNvPr id="403" name="Google Shape;403;g119cf418cc9_7_0"/>
          <p:cNvGrpSpPr/>
          <p:nvPr/>
        </p:nvGrpSpPr>
        <p:grpSpPr>
          <a:xfrm>
            <a:off x="5938970" y="3384350"/>
            <a:ext cx="6253030" cy="3062174"/>
            <a:chOff x="5624745" y="3460550"/>
            <a:chExt cx="6253030" cy="3062174"/>
          </a:xfrm>
        </p:grpSpPr>
        <p:pic>
          <p:nvPicPr>
            <p:cNvPr id="404" name="Google Shape;404;g119cf418cc9_7_0"/>
            <p:cNvPicPr preferRelativeResize="0"/>
            <p:nvPr/>
          </p:nvPicPr>
          <p:blipFill rotWithShape="1">
            <a:blip r:embed="rId4">
              <a:alphaModFix/>
            </a:blip>
            <a:srcRect r="52496"/>
            <a:stretch/>
          </p:blipFill>
          <p:spPr>
            <a:xfrm>
              <a:off x="5624745" y="3460550"/>
              <a:ext cx="3001525" cy="3062174"/>
            </a:xfrm>
            <a:prstGeom prst="rect">
              <a:avLst/>
            </a:prstGeom>
            <a:noFill/>
            <a:ln>
              <a:noFill/>
            </a:ln>
          </p:spPr>
        </p:pic>
        <p:sp>
          <p:nvSpPr>
            <p:cNvPr id="405" name="Google Shape;405;g119cf418cc9_7_0"/>
            <p:cNvSpPr/>
            <p:nvPr/>
          </p:nvSpPr>
          <p:spPr>
            <a:xfrm>
              <a:off x="8214475" y="4056688"/>
              <a:ext cx="3663300" cy="1869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dirty="0">
                  <a:solidFill>
                    <a:srgbClr val="F43535"/>
                  </a:solidFill>
                  <a:highlight>
                    <a:srgbClr val="FFFFFF"/>
                  </a:highlight>
                </a:rPr>
                <a:t>Model: </a:t>
              </a:r>
              <a:r>
                <a:rPr lang="en-US" sz="1800" dirty="0">
                  <a:solidFill>
                    <a:schemeClr val="tx1">
                      <a:lumMod val="65000"/>
                      <a:lumOff val="35000"/>
                    </a:schemeClr>
                  </a:solidFill>
                  <a:highlight>
                    <a:srgbClr val="FFFFFF"/>
                  </a:highlight>
                </a:rPr>
                <a:t>classifier-rest-0.2</a:t>
              </a:r>
              <a:endParaRPr sz="1800" dirty="0">
                <a:solidFill>
                  <a:schemeClr val="tx1">
                    <a:lumMod val="65000"/>
                    <a:lumOff val="35000"/>
                  </a:schemeClr>
                </a:solidFill>
                <a:highlight>
                  <a:srgbClr val="FFFFFF"/>
                </a:highlight>
              </a:endParaRPr>
            </a:p>
            <a:p>
              <a:pPr marL="0" lvl="0" indent="0" algn="l" rtl="0">
                <a:lnSpc>
                  <a:spcPct val="115000"/>
                </a:lnSpc>
                <a:spcBef>
                  <a:spcPts val="1200"/>
                </a:spcBef>
                <a:spcAft>
                  <a:spcPts val="0"/>
                </a:spcAft>
                <a:buNone/>
              </a:pPr>
              <a:r>
                <a:rPr lang="en-US" sz="1800" b="1" dirty="0">
                  <a:solidFill>
                    <a:srgbClr val="F43535"/>
                  </a:solidFill>
                  <a:highlight>
                    <a:srgbClr val="FFFFFF"/>
                  </a:highlight>
                </a:rPr>
                <a:t>Accuracy: </a:t>
              </a:r>
              <a:r>
                <a:rPr lang="en-US" sz="1800" dirty="0">
                  <a:solidFill>
                    <a:schemeClr val="tx1">
                      <a:lumMod val="65000"/>
                      <a:lumOff val="35000"/>
                    </a:schemeClr>
                  </a:solidFill>
                  <a:highlight>
                    <a:srgbClr val="FFFFFF"/>
                  </a:highlight>
                </a:rPr>
                <a:t>85.17%</a:t>
              </a:r>
              <a:endParaRPr sz="1800" dirty="0">
                <a:solidFill>
                  <a:schemeClr val="tx1">
                    <a:lumMod val="65000"/>
                    <a:lumOff val="35000"/>
                  </a:schemeClr>
                </a:solidFill>
                <a:highlight>
                  <a:srgbClr val="FFFFFF"/>
                </a:highlight>
              </a:endParaRPr>
            </a:p>
          </p:txBody>
        </p:sp>
      </p:grpSp>
      <p:pic>
        <p:nvPicPr>
          <p:cNvPr id="9" name="Google Shape;389;g119c3a00f48_1_9" descr="Fig. 2">
            <a:extLst>
              <a:ext uri="{FF2B5EF4-FFF2-40B4-BE49-F238E27FC236}">
                <a16:creationId xmlns:a16="http://schemas.microsoft.com/office/drawing/2014/main" id="{DEEDE0A0-914B-4E23-9CDE-32E6FB3A1993}"/>
              </a:ext>
            </a:extLst>
          </p:cNvPr>
          <p:cNvPicPr preferRelativeResize="0"/>
          <p:nvPr/>
        </p:nvPicPr>
        <p:blipFill rotWithShape="1">
          <a:blip r:embed="rId5">
            <a:alphaModFix/>
          </a:blip>
          <a:srcRect/>
          <a:stretch/>
        </p:blipFill>
        <p:spPr>
          <a:xfrm>
            <a:off x="628626" y="845293"/>
            <a:ext cx="4410202" cy="543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g119c7408c43_0_6"/>
          <p:cNvPicPr preferRelativeResize="0"/>
          <p:nvPr/>
        </p:nvPicPr>
        <p:blipFill>
          <a:blip r:embed="rId3">
            <a:alphaModFix/>
          </a:blip>
          <a:stretch>
            <a:fillRect/>
          </a:stretch>
        </p:blipFill>
        <p:spPr>
          <a:xfrm>
            <a:off x="289550" y="473050"/>
            <a:ext cx="3193281" cy="2828951"/>
          </a:xfrm>
          <a:prstGeom prst="rect">
            <a:avLst/>
          </a:prstGeom>
          <a:noFill/>
          <a:ln>
            <a:noFill/>
          </a:ln>
        </p:spPr>
      </p:pic>
      <p:sp>
        <p:nvSpPr>
          <p:cNvPr id="412" name="Google Shape;412;g119c7408c43_0_6"/>
          <p:cNvSpPr txBox="1"/>
          <p:nvPr/>
        </p:nvSpPr>
        <p:spPr>
          <a:xfrm>
            <a:off x="7220100" y="1059888"/>
            <a:ext cx="4347600" cy="369300"/>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b="1" dirty="0">
                <a:solidFill>
                  <a:srgbClr val="FFFFFF"/>
                </a:solidFill>
              </a:rPr>
              <a:t>What is the Multicollinearity dataset</a:t>
            </a:r>
            <a:endParaRPr sz="1800" b="1" dirty="0">
              <a:solidFill>
                <a:schemeClr val="lt1"/>
              </a:solidFill>
            </a:endParaRPr>
          </a:p>
        </p:txBody>
      </p:sp>
      <p:sp>
        <p:nvSpPr>
          <p:cNvPr id="413" name="Google Shape;413;g119c7408c43_0_6"/>
          <p:cNvSpPr txBox="1"/>
          <p:nvPr/>
        </p:nvSpPr>
        <p:spPr>
          <a:xfrm>
            <a:off x="7178100" y="1552863"/>
            <a:ext cx="4431600" cy="2471528"/>
          </a:xfrm>
          <a:prstGeom prst="roundRect">
            <a:avLst>
              <a:gd name="adj" fmla="val 9363"/>
            </a:avLst>
          </a:prstGeom>
          <a:solidFill>
            <a:schemeClr val="bg2">
              <a:lumMod val="20000"/>
              <a:lumOff val="80000"/>
            </a:schemeClr>
          </a:solid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600" dirty="0">
                <a:solidFill>
                  <a:schemeClr val="tx1">
                    <a:lumMod val="65000"/>
                    <a:lumOff val="35000"/>
                  </a:schemeClr>
                </a:solidFill>
              </a:rPr>
              <a:t>Multicollinearity is a statistical concept where several independent variables in a model are correlated. It will generate high variance of the estimated coefficients. </a:t>
            </a:r>
            <a:endParaRPr sz="1600" dirty="0">
              <a:solidFill>
                <a:schemeClr val="tx1">
                  <a:lumMod val="65000"/>
                  <a:lumOff val="35000"/>
                </a:schemeClr>
              </a:solidFill>
            </a:endParaRPr>
          </a:p>
          <a:p>
            <a:pPr marL="0" lvl="0" indent="0" algn="l" rtl="0">
              <a:lnSpc>
                <a:spcPct val="115000"/>
              </a:lnSpc>
              <a:spcBef>
                <a:spcPts val="0"/>
              </a:spcBef>
              <a:spcAft>
                <a:spcPts val="0"/>
              </a:spcAft>
              <a:buClr>
                <a:schemeClr val="dk1"/>
              </a:buClr>
              <a:buSzPts val="1100"/>
              <a:buFont typeface="Arial"/>
              <a:buNone/>
            </a:pPr>
            <a:endParaRPr sz="1600" dirty="0">
              <a:solidFill>
                <a:schemeClr val="tx1">
                  <a:lumMod val="65000"/>
                  <a:lumOff val="35000"/>
                </a:schemeClr>
              </a:solidFill>
            </a:endParaRPr>
          </a:p>
          <a:p>
            <a:pPr marL="0" lvl="0" indent="0" algn="l" rtl="0">
              <a:lnSpc>
                <a:spcPct val="115000"/>
              </a:lnSpc>
              <a:spcBef>
                <a:spcPts val="0"/>
              </a:spcBef>
              <a:spcAft>
                <a:spcPts val="0"/>
              </a:spcAft>
              <a:buClr>
                <a:schemeClr val="dk1"/>
              </a:buClr>
              <a:buSzPts val="1100"/>
              <a:buFont typeface="Arial"/>
              <a:buNone/>
            </a:pPr>
            <a:r>
              <a:rPr lang="en-US" sz="1600" dirty="0">
                <a:solidFill>
                  <a:schemeClr val="tx1">
                    <a:lumMod val="65000"/>
                    <a:lumOff val="35000"/>
                  </a:schemeClr>
                </a:solidFill>
              </a:rPr>
              <a:t>There are two kinds of Multicollinearity, one is Structural Multicollinearity other is Data Multicollinearity.</a:t>
            </a:r>
            <a:endParaRPr sz="1600" dirty="0">
              <a:solidFill>
                <a:schemeClr val="tx1">
                  <a:lumMod val="65000"/>
                  <a:lumOff val="35000"/>
                </a:schemeClr>
              </a:solidFill>
            </a:endParaRPr>
          </a:p>
        </p:txBody>
      </p:sp>
      <p:sp>
        <p:nvSpPr>
          <p:cNvPr id="414" name="Google Shape;414;g119c7408c43_0_6"/>
          <p:cNvSpPr txBox="1"/>
          <p:nvPr/>
        </p:nvSpPr>
        <p:spPr>
          <a:xfrm>
            <a:off x="7220100" y="4375925"/>
            <a:ext cx="4347600" cy="369300"/>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b="1">
                <a:solidFill>
                  <a:srgbClr val="FFFFFF"/>
                </a:solidFill>
              </a:rPr>
              <a:t>What will Multicollinearity Cause</a:t>
            </a:r>
            <a:endParaRPr sz="1800" b="1">
              <a:solidFill>
                <a:schemeClr val="lt1"/>
              </a:solidFill>
            </a:endParaRPr>
          </a:p>
        </p:txBody>
      </p:sp>
      <p:sp>
        <p:nvSpPr>
          <p:cNvPr id="415" name="Google Shape;415;g119c7408c43_0_6"/>
          <p:cNvSpPr txBox="1"/>
          <p:nvPr/>
        </p:nvSpPr>
        <p:spPr>
          <a:xfrm>
            <a:off x="7220100" y="4868900"/>
            <a:ext cx="4347600" cy="1021523"/>
          </a:xfrm>
          <a:prstGeom prst="roundRect">
            <a:avLst/>
          </a:prstGeom>
          <a:solidFill>
            <a:schemeClr val="bg2">
              <a:lumMod val="20000"/>
              <a:lumOff val="80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tx1">
                    <a:lumMod val="65000"/>
                    <a:lumOff val="35000"/>
                  </a:schemeClr>
                </a:solidFill>
              </a:rPr>
              <a:t>Multicollinearity</a:t>
            </a:r>
            <a:r>
              <a:rPr lang="en-US" sz="1600" dirty="0">
                <a:solidFill>
                  <a:schemeClr val="dk1"/>
                </a:solidFill>
              </a:rPr>
              <a:t> </a:t>
            </a:r>
            <a:r>
              <a:rPr lang="en-US" sz="1600" dirty="0">
                <a:solidFill>
                  <a:schemeClr val="tx1">
                    <a:lumMod val="65000"/>
                    <a:lumOff val="35000"/>
                  </a:schemeClr>
                </a:solidFill>
              </a:rPr>
              <a:t>reduces the precision of the estimated coefficients, which will weaken the statistical power of the regression model.</a:t>
            </a:r>
            <a:endParaRPr sz="1200" dirty="0">
              <a:solidFill>
                <a:schemeClr val="tx1">
                  <a:lumMod val="65000"/>
                  <a:lumOff val="35000"/>
                </a:schemeClr>
              </a:solidFill>
              <a:latin typeface="Trebuchet MS"/>
              <a:ea typeface="Trebuchet MS"/>
              <a:cs typeface="Trebuchet MS"/>
              <a:sym typeface="Trebuchet MS"/>
            </a:endParaRPr>
          </a:p>
        </p:txBody>
      </p:sp>
      <p:pic>
        <p:nvPicPr>
          <p:cNvPr id="416" name="Google Shape;416;g119c7408c43_0_6"/>
          <p:cNvPicPr preferRelativeResize="0"/>
          <p:nvPr/>
        </p:nvPicPr>
        <p:blipFill>
          <a:blip r:embed="rId4">
            <a:alphaModFix/>
          </a:blip>
          <a:stretch>
            <a:fillRect/>
          </a:stretch>
        </p:blipFill>
        <p:spPr>
          <a:xfrm>
            <a:off x="212825" y="3489075"/>
            <a:ext cx="3315280" cy="2943025"/>
          </a:xfrm>
          <a:prstGeom prst="rect">
            <a:avLst/>
          </a:prstGeom>
          <a:noFill/>
          <a:ln>
            <a:noFill/>
          </a:ln>
        </p:spPr>
      </p:pic>
      <p:pic>
        <p:nvPicPr>
          <p:cNvPr id="417" name="Google Shape;417;g119c7408c43_0_6"/>
          <p:cNvPicPr preferRelativeResize="0"/>
          <p:nvPr/>
        </p:nvPicPr>
        <p:blipFill>
          <a:blip r:embed="rId5">
            <a:alphaModFix/>
          </a:blip>
          <a:stretch>
            <a:fillRect/>
          </a:stretch>
        </p:blipFill>
        <p:spPr>
          <a:xfrm>
            <a:off x="3635231" y="362300"/>
            <a:ext cx="2865870" cy="2943028"/>
          </a:xfrm>
          <a:prstGeom prst="rect">
            <a:avLst/>
          </a:prstGeom>
          <a:noFill/>
          <a:ln>
            <a:noFill/>
          </a:ln>
        </p:spPr>
      </p:pic>
      <p:pic>
        <p:nvPicPr>
          <p:cNvPr id="418" name="Google Shape;418;g119c7408c43_0_6"/>
          <p:cNvPicPr preferRelativeResize="0"/>
          <p:nvPr/>
        </p:nvPicPr>
        <p:blipFill>
          <a:blip r:embed="rId6">
            <a:alphaModFix/>
          </a:blip>
          <a:stretch>
            <a:fillRect/>
          </a:stretch>
        </p:blipFill>
        <p:spPr>
          <a:xfrm>
            <a:off x="3680375" y="3429000"/>
            <a:ext cx="2865875" cy="29209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4" name="Google Shape;424;g119c7408c43_0_22"/>
          <p:cNvSpPr txBox="1"/>
          <p:nvPr/>
        </p:nvSpPr>
        <p:spPr>
          <a:xfrm>
            <a:off x="8203000" y="642224"/>
            <a:ext cx="3604500" cy="410841"/>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b="1" dirty="0">
                <a:solidFill>
                  <a:srgbClr val="FFFFFF"/>
                </a:solidFill>
              </a:rPr>
              <a:t>How to handle Multicollinearity</a:t>
            </a:r>
            <a:endParaRPr sz="1800" b="1" dirty="0">
              <a:solidFill>
                <a:srgbClr val="FFFFFF"/>
              </a:solidFill>
            </a:endParaRPr>
          </a:p>
        </p:txBody>
      </p:sp>
      <p:sp>
        <p:nvSpPr>
          <p:cNvPr id="425" name="Google Shape;425;g119c7408c43_0_22"/>
          <p:cNvSpPr txBox="1"/>
          <p:nvPr/>
        </p:nvSpPr>
        <p:spPr>
          <a:xfrm>
            <a:off x="8203000" y="1221375"/>
            <a:ext cx="3604500" cy="2194743"/>
          </a:xfrm>
          <a:prstGeom prst="roundRect">
            <a:avLst>
              <a:gd name="adj" fmla="val 9618"/>
            </a:avLst>
          </a:prstGeom>
          <a:solidFill>
            <a:schemeClr val="bg2">
              <a:lumMod val="20000"/>
              <a:lumOff val="80000"/>
            </a:schemeClr>
          </a:solid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600" dirty="0">
                <a:solidFill>
                  <a:schemeClr val="tx1">
                    <a:lumMod val="65000"/>
                    <a:lumOff val="35000"/>
                  </a:schemeClr>
                </a:solidFill>
              </a:rPr>
              <a:t>Since Simple Linear Regression model can become very sensitive to </a:t>
            </a:r>
            <a:r>
              <a:rPr lang="en-US" sz="1600" b="1" dirty="0">
                <a:solidFill>
                  <a:srgbClr val="FF0000"/>
                </a:solidFill>
              </a:rPr>
              <a:t>small changes </a:t>
            </a:r>
            <a:r>
              <a:rPr lang="en-US" sz="1600" dirty="0">
                <a:solidFill>
                  <a:schemeClr val="tx1">
                    <a:lumMod val="65000"/>
                    <a:lumOff val="35000"/>
                  </a:schemeClr>
                </a:solidFill>
              </a:rPr>
              <a:t>in the Dataset.</a:t>
            </a:r>
            <a:endParaRPr sz="1600" dirty="0">
              <a:solidFill>
                <a:schemeClr val="tx1">
                  <a:lumMod val="65000"/>
                  <a:lumOff val="35000"/>
                </a:schemeClr>
              </a:solidFill>
            </a:endParaRPr>
          </a:p>
          <a:p>
            <a:pPr marL="0" lvl="0" indent="0" algn="l" rtl="0">
              <a:lnSpc>
                <a:spcPct val="115000"/>
              </a:lnSpc>
              <a:spcBef>
                <a:spcPts val="0"/>
              </a:spcBef>
              <a:spcAft>
                <a:spcPts val="0"/>
              </a:spcAft>
              <a:buClr>
                <a:schemeClr val="dk1"/>
              </a:buClr>
              <a:buSzPts val="1100"/>
              <a:buFont typeface="Arial"/>
              <a:buNone/>
            </a:pPr>
            <a:endParaRPr sz="16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600" dirty="0">
                <a:solidFill>
                  <a:schemeClr val="tx1">
                    <a:lumMod val="65000"/>
                    <a:lumOff val="35000"/>
                  </a:schemeClr>
                </a:solidFill>
              </a:rPr>
              <a:t>We also cannot choose to remove or combine the highly correlated independent variables.</a:t>
            </a:r>
            <a:endParaRPr sz="1600" dirty="0">
              <a:solidFill>
                <a:schemeClr val="tx1">
                  <a:lumMod val="65000"/>
                  <a:lumOff val="35000"/>
                </a:schemeClr>
              </a:solidFill>
            </a:endParaRPr>
          </a:p>
        </p:txBody>
      </p:sp>
      <p:sp>
        <p:nvSpPr>
          <p:cNvPr id="427" name="Google Shape;427;g119c7408c43_0_22"/>
          <p:cNvSpPr txBox="1"/>
          <p:nvPr/>
        </p:nvSpPr>
        <p:spPr>
          <a:xfrm>
            <a:off x="781300" y="4345650"/>
            <a:ext cx="110262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rgbClr val="F43939"/>
                </a:solidFill>
              </a:rPr>
              <a:t>SOLUTION ONE:</a:t>
            </a:r>
            <a:endParaRPr sz="1600" b="1" dirty="0">
              <a:solidFill>
                <a:srgbClr val="F43939"/>
              </a:solidFill>
            </a:endParaRPr>
          </a:p>
          <a:p>
            <a:pPr marL="0" lvl="0" indent="0" algn="l" rtl="0">
              <a:spcBef>
                <a:spcPts val="0"/>
              </a:spcBef>
              <a:spcAft>
                <a:spcPts val="0"/>
              </a:spcAft>
              <a:buNone/>
            </a:pPr>
            <a:r>
              <a:rPr lang="en-US" sz="1600" dirty="0">
                <a:solidFill>
                  <a:schemeClr val="tx1">
                    <a:lumMod val="65000"/>
                    <a:lumOff val="35000"/>
                  </a:schemeClr>
                </a:solidFill>
              </a:rPr>
              <a:t>Perform analysis designed for highly correlated variables, such as Ridge, Lasso, Partial Least Square and Principal Component Regression.</a:t>
            </a:r>
            <a:endParaRPr sz="1600" dirty="0">
              <a:solidFill>
                <a:schemeClr val="tx1">
                  <a:lumMod val="65000"/>
                  <a:lumOff val="35000"/>
                </a:schemeClr>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r>
              <a:rPr lang="en-US" sz="1600" b="1" dirty="0">
                <a:solidFill>
                  <a:srgbClr val="F43939"/>
                </a:solidFill>
              </a:rPr>
              <a:t>SOLUTION TWO:</a:t>
            </a:r>
            <a:endParaRPr sz="1600" b="1" dirty="0">
              <a:solidFill>
                <a:srgbClr val="F43939"/>
              </a:solidFill>
            </a:endParaRPr>
          </a:p>
          <a:p>
            <a:pPr marL="0" lvl="0" indent="0" algn="l" rtl="0">
              <a:spcBef>
                <a:spcPts val="0"/>
              </a:spcBef>
              <a:spcAft>
                <a:spcPts val="0"/>
              </a:spcAft>
              <a:buNone/>
            </a:pPr>
            <a:r>
              <a:rPr lang="en-US" sz="1600" dirty="0">
                <a:solidFill>
                  <a:schemeClr val="tx1">
                    <a:lumMod val="65000"/>
                    <a:lumOff val="35000"/>
                  </a:schemeClr>
                </a:solidFill>
              </a:rPr>
              <a:t>Implement a model that makes no assumptions on the relationship between features, like Decision Tree.</a:t>
            </a:r>
            <a:endParaRPr sz="1200" dirty="0">
              <a:solidFill>
                <a:schemeClr val="tx1">
                  <a:lumMod val="65000"/>
                  <a:lumOff val="35000"/>
                </a:schemeClr>
              </a:solidFill>
              <a:latin typeface="Trebuchet MS"/>
              <a:ea typeface="Trebuchet MS"/>
              <a:cs typeface="Trebuchet MS"/>
              <a:sym typeface="Trebuchet MS"/>
            </a:endParaRPr>
          </a:p>
        </p:txBody>
      </p:sp>
      <p:pic>
        <p:nvPicPr>
          <p:cNvPr id="428" name="Google Shape;428;g119c7408c43_0_22"/>
          <p:cNvPicPr preferRelativeResize="0"/>
          <p:nvPr/>
        </p:nvPicPr>
        <p:blipFill>
          <a:blip r:embed="rId3">
            <a:alphaModFix/>
          </a:blip>
          <a:stretch>
            <a:fillRect/>
          </a:stretch>
        </p:blipFill>
        <p:spPr>
          <a:xfrm>
            <a:off x="152400" y="2322625"/>
            <a:ext cx="7697150" cy="1765850"/>
          </a:xfrm>
          <a:prstGeom prst="rect">
            <a:avLst/>
          </a:prstGeom>
          <a:noFill/>
          <a:ln>
            <a:noFill/>
          </a:ln>
        </p:spPr>
      </p:pic>
      <p:pic>
        <p:nvPicPr>
          <p:cNvPr id="429" name="Google Shape;429;g119c7408c43_0_22"/>
          <p:cNvPicPr preferRelativeResize="0"/>
          <p:nvPr/>
        </p:nvPicPr>
        <p:blipFill>
          <a:blip r:embed="rId4">
            <a:alphaModFix/>
          </a:blip>
          <a:stretch>
            <a:fillRect/>
          </a:stretch>
        </p:blipFill>
        <p:spPr>
          <a:xfrm>
            <a:off x="152400" y="323125"/>
            <a:ext cx="7697149" cy="1847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119c7408c43_0_47"/>
          <p:cNvSpPr txBox="1"/>
          <p:nvPr/>
        </p:nvSpPr>
        <p:spPr>
          <a:xfrm>
            <a:off x="2124425" y="4026663"/>
            <a:ext cx="3920100" cy="375447"/>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600" b="1" dirty="0">
                <a:solidFill>
                  <a:srgbClr val="FFFFFF"/>
                </a:solidFill>
              </a:rPr>
              <a:t>Model Selection - PCR and PLS</a:t>
            </a:r>
            <a:endParaRPr sz="1600" b="1" dirty="0">
              <a:solidFill>
                <a:srgbClr val="FFFFFF"/>
              </a:solidFill>
            </a:endParaRPr>
          </a:p>
        </p:txBody>
      </p:sp>
      <p:pic>
        <p:nvPicPr>
          <p:cNvPr id="436" name="Google Shape;436;g119c7408c43_0_47"/>
          <p:cNvPicPr preferRelativeResize="0"/>
          <p:nvPr/>
        </p:nvPicPr>
        <p:blipFill>
          <a:blip r:embed="rId3">
            <a:alphaModFix/>
          </a:blip>
          <a:stretch>
            <a:fillRect/>
          </a:stretch>
        </p:blipFill>
        <p:spPr>
          <a:xfrm>
            <a:off x="791625" y="154750"/>
            <a:ext cx="10568473" cy="3724449"/>
          </a:xfrm>
          <a:prstGeom prst="rect">
            <a:avLst/>
          </a:prstGeom>
          <a:noFill/>
          <a:ln>
            <a:noFill/>
          </a:ln>
        </p:spPr>
      </p:pic>
      <p:sp>
        <p:nvSpPr>
          <p:cNvPr id="437" name="Google Shape;437;g119c7408c43_0_47"/>
          <p:cNvSpPr/>
          <p:nvPr/>
        </p:nvSpPr>
        <p:spPr>
          <a:xfrm>
            <a:off x="851075" y="1270450"/>
            <a:ext cx="10323900" cy="1899600"/>
          </a:xfrm>
          <a:prstGeom prst="roundRect">
            <a:avLst>
              <a:gd name="adj" fmla="val 16667"/>
            </a:avLst>
          </a:prstGeom>
          <a:noFill/>
          <a:ln w="38100" cap="flat" cmpd="sng">
            <a:solidFill>
              <a:srgbClr val="F439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43939"/>
              </a:solidFill>
            </a:endParaRPr>
          </a:p>
        </p:txBody>
      </p:sp>
      <p:sp>
        <p:nvSpPr>
          <p:cNvPr id="438" name="Google Shape;438;g119c7408c43_0_47"/>
          <p:cNvSpPr/>
          <p:nvPr/>
        </p:nvSpPr>
        <p:spPr>
          <a:xfrm>
            <a:off x="272425" y="2170875"/>
            <a:ext cx="505800" cy="505800"/>
          </a:xfrm>
          <a:prstGeom prst="mathMultiply">
            <a:avLst>
              <a:gd name="adj1" fmla="val 23520"/>
            </a:avLst>
          </a:prstGeom>
          <a:solidFill>
            <a:srgbClr val="F4353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g119c7408c43_0_47"/>
          <p:cNvSpPr/>
          <p:nvPr/>
        </p:nvSpPr>
        <p:spPr>
          <a:xfrm>
            <a:off x="272425" y="2676675"/>
            <a:ext cx="505800" cy="505800"/>
          </a:xfrm>
          <a:prstGeom prst="mathMultiply">
            <a:avLst>
              <a:gd name="adj1" fmla="val 23520"/>
            </a:avLst>
          </a:prstGeom>
          <a:solidFill>
            <a:srgbClr val="F4353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g119c7408c43_0_47"/>
          <p:cNvSpPr txBox="1"/>
          <p:nvPr/>
        </p:nvSpPr>
        <p:spPr>
          <a:xfrm>
            <a:off x="764825" y="4549575"/>
            <a:ext cx="6639300" cy="1566353"/>
          </a:xfrm>
          <a:prstGeom prst="roundRect">
            <a:avLst/>
          </a:prstGeom>
          <a:solidFill>
            <a:schemeClr val="bg2">
              <a:lumMod val="20000"/>
              <a:lumOff val="80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tx1">
                    <a:lumMod val="65000"/>
                    <a:lumOff val="35000"/>
                  </a:schemeClr>
                </a:solidFill>
              </a:rPr>
              <a:t>By the principle of each model, here we delete the PCR and PLS. PCR and PLS both perform dimensionality reduction, PCR uses PCA to the training data, the transformation is purely unsupervised. PLS is more suitable for a small sample size dataset, which won’t be the best choice here.</a:t>
            </a:r>
            <a:endParaRPr sz="1200" dirty="0">
              <a:solidFill>
                <a:schemeClr val="tx1">
                  <a:lumMod val="65000"/>
                  <a:lumOff val="35000"/>
                </a:schemeClr>
              </a:solidFill>
              <a:latin typeface="Trebuchet MS"/>
              <a:ea typeface="Trebuchet MS"/>
              <a:cs typeface="Trebuchet MS"/>
              <a:sym typeface="Trebuchet MS"/>
            </a:endParaRPr>
          </a:p>
        </p:txBody>
      </p:sp>
      <p:pic>
        <p:nvPicPr>
          <p:cNvPr id="441" name="Google Shape;441;g119c7408c43_0_47"/>
          <p:cNvPicPr preferRelativeResize="0"/>
          <p:nvPr/>
        </p:nvPicPr>
        <p:blipFill>
          <a:blip r:embed="rId4">
            <a:alphaModFix/>
          </a:blip>
          <a:stretch>
            <a:fillRect/>
          </a:stretch>
        </p:blipFill>
        <p:spPr>
          <a:xfrm>
            <a:off x="8464975" y="3752800"/>
            <a:ext cx="2474575" cy="2589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
          <p:cNvSpPr/>
          <p:nvPr/>
        </p:nvSpPr>
        <p:spPr>
          <a:xfrm rot="10800000">
            <a:off x="0" y="0"/>
            <a:ext cx="12192000" cy="2623930"/>
          </a:xfrm>
          <a:prstGeom prst="triangle">
            <a:avLst>
              <a:gd name="adj" fmla="val 50000"/>
            </a:avLst>
          </a:prstGeom>
          <a:blipFill rotWithShape="1">
            <a:blip r:embed="rId3">
              <a:alphaModFix/>
            </a:blip>
            <a:stretch>
              <a:fillRect t="-10000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Trebuchet MS"/>
              <a:buNone/>
            </a:pPr>
            <a:endParaRPr sz="1800" b="0" i="0" u="none" strike="noStrike" cap="none">
              <a:solidFill>
                <a:schemeClr val="lt1"/>
              </a:solidFill>
              <a:latin typeface="Trebuchet MS"/>
              <a:ea typeface="Trebuchet MS"/>
              <a:cs typeface="Trebuchet MS"/>
              <a:sym typeface="Trebuchet MS"/>
            </a:endParaRPr>
          </a:p>
        </p:txBody>
      </p:sp>
      <p:sp>
        <p:nvSpPr>
          <p:cNvPr id="138" name="Google Shape;138;p2"/>
          <p:cNvSpPr/>
          <p:nvPr/>
        </p:nvSpPr>
        <p:spPr>
          <a:xfrm rot="10800000">
            <a:off x="0" y="0"/>
            <a:ext cx="12192000" cy="2623930"/>
          </a:xfrm>
          <a:prstGeom prst="triangle">
            <a:avLst>
              <a:gd name="adj" fmla="val 50000"/>
            </a:avLst>
          </a:prstGeom>
          <a:solidFill>
            <a:srgbClr val="F439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Trebuchet MS"/>
              <a:buNone/>
            </a:pPr>
            <a:endParaRPr sz="1800" b="0" i="0" u="none" strike="noStrike" cap="none">
              <a:solidFill>
                <a:schemeClr val="lt1"/>
              </a:solidFill>
              <a:latin typeface="Trebuchet MS"/>
              <a:ea typeface="Trebuchet MS"/>
              <a:cs typeface="Trebuchet MS"/>
              <a:sym typeface="Trebuchet MS"/>
            </a:endParaRPr>
          </a:p>
        </p:txBody>
      </p:sp>
      <p:sp>
        <p:nvSpPr>
          <p:cNvPr id="139" name="Google Shape;139;p2"/>
          <p:cNvSpPr txBox="1"/>
          <p:nvPr/>
        </p:nvSpPr>
        <p:spPr>
          <a:xfrm>
            <a:off x="4493093" y="943571"/>
            <a:ext cx="3262432"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5400"/>
              <a:buFont typeface="Arial"/>
              <a:buNone/>
            </a:pPr>
            <a:r>
              <a:rPr lang="en-US" sz="5400" b="1" i="0" u="none" strike="noStrike" cap="none">
                <a:solidFill>
                  <a:schemeClr val="lt1"/>
                </a:solidFill>
                <a:latin typeface="Arial"/>
                <a:ea typeface="Arial"/>
                <a:cs typeface="Arial"/>
                <a:sym typeface="Arial"/>
              </a:rPr>
              <a:t>Overview</a:t>
            </a:r>
            <a:endParaRPr sz="5400" b="1" i="0" u="none" strike="noStrike" cap="none">
              <a:solidFill>
                <a:schemeClr val="lt1"/>
              </a:solidFill>
              <a:latin typeface="Arial"/>
              <a:ea typeface="Arial"/>
              <a:cs typeface="Arial"/>
              <a:sym typeface="Arial"/>
            </a:endParaRPr>
          </a:p>
        </p:txBody>
      </p:sp>
      <p:cxnSp>
        <p:nvCxnSpPr>
          <p:cNvPr id="140" name="Google Shape;140;p2"/>
          <p:cNvCxnSpPr/>
          <p:nvPr/>
        </p:nvCxnSpPr>
        <p:spPr>
          <a:xfrm>
            <a:off x="3200400" y="3216729"/>
            <a:ext cx="0" cy="2269671"/>
          </a:xfrm>
          <a:prstGeom prst="straightConnector1">
            <a:avLst/>
          </a:prstGeom>
          <a:noFill/>
          <a:ln w="9525" cap="flat" cmpd="sng">
            <a:solidFill>
              <a:schemeClr val="dk1"/>
            </a:solidFill>
            <a:prstDash val="solid"/>
            <a:round/>
            <a:headEnd type="none" w="sm" len="sm"/>
            <a:tailEnd type="none" w="sm" len="sm"/>
          </a:ln>
        </p:spPr>
      </p:cxnSp>
      <p:sp>
        <p:nvSpPr>
          <p:cNvPr id="141" name="Google Shape;141;p2"/>
          <p:cNvSpPr txBox="1"/>
          <p:nvPr/>
        </p:nvSpPr>
        <p:spPr>
          <a:xfrm>
            <a:off x="1350412" y="3069591"/>
            <a:ext cx="5406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7200"/>
              <a:buFont typeface="Trebuchet MS"/>
              <a:buNone/>
            </a:pPr>
            <a:r>
              <a:rPr lang="en-US" sz="7200" b="0" i="0" u="none" strike="noStrike" cap="none" dirty="0">
                <a:solidFill>
                  <a:schemeClr val="tx1">
                    <a:lumMod val="65000"/>
                    <a:lumOff val="35000"/>
                  </a:schemeClr>
                </a:solidFill>
                <a:latin typeface="Trebuchet MS"/>
                <a:ea typeface="Trebuchet MS"/>
                <a:cs typeface="Trebuchet MS"/>
                <a:sym typeface="Trebuchet MS"/>
              </a:rPr>
              <a:t>1</a:t>
            </a:r>
            <a:endParaRPr sz="7200" b="0" i="0" u="none" strike="noStrike" cap="none" dirty="0">
              <a:solidFill>
                <a:schemeClr val="tx1">
                  <a:lumMod val="65000"/>
                  <a:lumOff val="35000"/>
                </a:schemeClr>
              </a:solidFill>
              <a:latin typeface="Trebuchet MS"/>
              <a:ea typeface="Trebuchet MS"/>
              <a:cs typeface="Trebuchet MS"/>
              <a:sym typeface="Trebuchet MS"/>
            </a:endParaRPr>
          </a:p>
        </p:txBody>
      </p:sp>
      <p:sp>
        <p:nvSpPr>
          <p:cNvPr id="142" name="Google Shape;142;p2"/>
          <p:cNvSpPr/>
          <p:nvPr/>
        </p:nvSpPr>
        <p:spPr>
          <a:xfrm>
            <a:off x="475495" y="4291789"/>
            <a:ext cx="252614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F7F7F"/>
              </a:buClr>
              <a:buSzPts val="1800"/>
              <a:buFont typeface="Arial"/>
              <a:buNone/>
            </a:pPr>
            <a:r>
              <a:rPr lang="en-US" sz="1800" b="0" i="0" u="none" strike="noStrike" cap="none" dirty="0">
                <a:solidFill>
                  <a:schemeClr val="tx1">
                    <a:lumMod val="65000"/>
                    <a:lumOff val="35000"/>
                  </a:schemeClr>
                </a:solidFill>
                <a:latin typeface="Arial"/>
                <a:ea typeface="Arial"/>
                <a:cs typeface="Arial"/>
                <a:sym typeface="Arial"/>
              </a:rPr>
              <a:t>Business Implication &amp;</a:t>
            </a:r>
            <a:endParaRPr dirty="0">
              <a:solidFill>
                <a:schemeClr val="tx1">
                  <a:lumMod val="65000"/>
                  <a:lumOff val="35000"/>
                </a:schemeClr>
              </a:solidFill>
            </a:endParaRPr>
          </a:p>
          <a:p>
            <a:pPr marL="0" marR="0" lvl="0" indent="0" algn="ctr" rtl="0">
              <a:lnSpc>
                <a:spcPct val="100000"/>
              </a:lnSpc>
              <a:spcBef>
                <a:spcPts val="0"/>
              </a:spcBef>
              <a:spcAft>
                <a:spcPts val="0"/>
              </a:spcAft>
              <a:buClr>
                <a:srgbClr val="7F7F7F"/>
              </a:buClr>
              <a:buSzPts val="1800"/>
              <a:buFont typeface="Arial"/>
              <a:buNone/>
            </a:pPr>
            <a:r>
              <a:rPr lang="en-US" sz="1800" b="0" i="0" u="none" strike="noStrike" cap="none" dirty="0">
                <a:solidFill>
                  <a:schemeClr val="tx1">
                    <a:lumMod val="65000"/>
                    <a:lumOff val="35000"/>
                  </a:schemeClr>
                </a:solidFill>
                <a:latin typeface="Arial"/>
                <a:ea typeface="Arial"/>
                <a:cs typeface="Arial"/>
                <a:sym typeface="Arial"/>
              </a:rPr>
              <a:t>Team Introduction</a:t>
            </a:r>
            <a:endParaRPr sz="1800" b="0" i="0" u="none" strike="noStrike" cap="none" dirty="0">
              <a:solidFill>
                <a:schemeClr val="tx1">
                  <a:lumMod val="65000"/>
                  <a:lumOff val="35000"/>
                </a:schemeClr>
              </a:solidFill>
              <a:latin typeface="Arial"/>
              <a:ea typeface="Arial"/>
              <a:cs typeface="Arial"/>
              <a:sym typeface="Arial"/>
            </a:endParaRPr>
          </a:p>
        </p:txBody>
      </p:sp>
      <p:cxnSp>
        <p:nvCxnSpPr>
          <p:cNvPr id="143" name="Google Shape;143;p2"/>
          <p:cNvCxnSpPr/>
          <p:nvPr/>
        </p:nvCxnSpPr>
        <p:spPr>
          <a:xfrm>
            <a:off x="6072541" y="3216729"/>
            <a:ext cx="0" cy="2269671"/>
          </a:xfrm>
          <a:prstGeom prst="straightConnector1">
            <a:avLst/>
          </a:prstGeom>
          <a:noFill/>
          <a:ln w="9525" cap="flat" cmpd="sng">
            <a:solidFill>
              <a:schemeClr val="dk1"/>
            </a:solidFill>
            <a:prstDash val="solid"/>
            <a:round/>
            <a:headEnd type="none" w="sm" len="sm"/>
            <a:tailEnd type="none" w="sm" len="sm"/>
          </a:ln>
        </p:spPr>
      </p:cxnSp>
      <p:sp>
        <p:nvSpPr>
          <p:cNvPr id="144" name="Google Shape;144;p2"/>
          <p:cNvSpPr txBox="1"/>
          <p:nvPr/>
        </p:nvSpPr>
        <p:spPr>
          <a:xfrm>
            <a:off x="4344680" y="3069592"/>
            <a:ext cx="6975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7200"/>
              <a:buFont typeface="Trebuchet MS"/>
              <a:buNone/>
            </a:pPr>
            <a:r>
              <a:rPr lang="en-US" sz="7200" b="0" i="0" u="none" strike="noStrike" cap="none">
                <a:solidFill>
                  <a:schemeClr val="tx1">
                    <a:lumMod val="65000"/>
                    <a:lumOff val="35000"/>
                  </a:schemeClr>
                </a:solidFill>
                <a:latin typeface="Trebuchet MS"/>
                <a:ea typeface="Trebuchet MS"/>
                <a:cs typeface="Trebuchet MS"/>
                <a:sym typeface="Trebuchet MS"/>
              </a:rPr>
              <a:t>2</a:t>
            </a:r>
            <a:endParaRPr sz="7200" b="0" i="0" u="none" strike="noStrike" cap="none">
              <a:solidFill>
                <a:schemeClr val="tx1">
                  <a:lumMod val="65000"/>
                  <a:lumOff val="35000"/>
                </a:schemeClr>
              </a:solidFill>
              <a:latin typeface="Trebuchet MS"/>
              <a:ea typeface="Trebuchet MS"/>
              <a:cs typeface="Trebuchet MS"/>
              <a:sym typeface="Trebuchet MS"/>
            </a:endParaRPr>
          </a:p>
        </p:txBody>
      </p:sp>
      <p:sp>
        <p:nvSpPr>
          <p:cNvPr id="145" name="Google Shape;145;p2"/>
          <p:cNvSpPr/>
          <p:nvPr/>
        </p:nvSpPr>
        <p:spPr>
          <a:xfrm>
            <a:off x="3545147" y="4307940"/>
            <a:ext cx="230777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F7F7F"/>
              </a:buClr>
              <a:buSzPts val="1800"/>
              <a:buFont typeface="Arial"/>
              <a:buNone/>
            </a:pPr>
            <a:r>
              <a:rPr lang="en-US" sz="1800" b="0" i="0" u="none" strike="noStrike" cap="none">
                <a:solidFill>
                  <a:schemeClr val="tx1">
                    <a:lumMod val="65000"/>
                    <a:lumOff val="35000"/>
                  </a:schemeClr>
                </a:solidFill>
                <a:latin typeface="Arial"/>
                <a:ea typeface="Arial"/>
                <a:cs typeface="Arial"/>
                <a:sym typeface="Arial"/>
              </a:rPr>
              <a:t>Data Source &amp; Exploratory Analysis</a:t>
            </a:r>
            <a:endParaRPr sz="1800" b="0" i="0" u="none" strike="noStrike" cap="none">
              <a:solidFill>
                <a:schemeClr val="tx1">
                  <a:lumMod val="65000"/>
                  <a:lumOff val="35000"/>
                </a:schemeClr>
              </a:solidFill>
              <a:latin typeface="Arial"/>
              <a:ea typeface="Arial"/>
              <a:cs typeface="Arial"/>
              <a:sym typeface="Arial"/>
            </a:endParaRPr>
          </a:p>
        </p:txBody>
      </p:sp>
      <p:cxnSp>
        <p:nvCxnSpPr>
          <p:cNvPr id="146" name="Google Shape;146;p2"/>
          <p:cNvCxnSpPr/>
          <p:nvPr/>
        </p:nvCxnSpPr>
        <p:spPr>
          <a:xfrm>
            <a:off x="8980904" y="3216729"/>
            <a:ext cx="0" cy="2269671"/>
          </a:xfrm>
          <a:prstGeom prst="straightConnector1">
            <a:avLst/>
          </a:prstGeom>
          <a:noFill/>
          <a:ln w="9525" cap="flat" cmpd="sng">
            <a:solidFill>
              <a:schemeClr val="dk1"/>
            </a:solidFill>
            <a:prstDash val="solid"/>
            <a:round/>
            <a:headEnd type="none" w="sm" len="sm"/>
            <a:tailEnd type="none" w="sm" len="sm"/>
          </a:ln>
        </p:spPr>
      </p:cxnSp>
      <p:sp>
        <p:nvSpPr>
          <p:cNvPr id="147" name="Google Shape;147;p2"/>
          <p:cNvSpPr txBox="1"/>
          <p:nvPr/>
        </p:nvSpPr>
        <p:spPr>
          <a:xfrm>
            <a:off x="7172613" y="3069591"/>
            <a:ext cx="6975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7200"/>
              <a:buFont typeface="Trebuchet MS"/>
              <a:buNone/>
            </a:pPr>
            <a:r>
              <a:rPr lang="en-US" sz="7200" b="0" i="0" u="none" strike="noStrike" cap="none">
                <a:solidFill>
                  <a:schemeClr val="tx1">
                    <a:lumMod val="65000"/>
                    <a:lumOff val="35000"/>
                  </a:schemeClr>
                </a:solidFill>
                <a:latin typeface="Trebuchet MS"/>
                <a:ea typeface="Trebuchet MS"/>
                <a:cs typeface="Trebuchet MS"/>
                <a:sym typeface="Trebuchet MS"/>
              </a:rPr>
              <a:t>3</a:t>
            </a:r>
            <a:endParaRPr sz="7200" b="0" i="0" u="none" strike="noStrike" cap="none">
              <a:solidFill>
                <a:schemeClr val="tx1">
                  <a:lumMod val="65000"/>
                  <a:lumOff val="35000"/>
                </a:schemeClr>
              </a:solidFill>
              <a:latin typeface="Trebuchet MS"/>
              <a:ea typeface="Trebuchet MS"/>
              <a:cs typeface="Trebuchet MS"/>
              <a:sym typeface="Trebuchet MS"/>
            </a:endParaRPr>
          </a:p>
        </p:txBody>
      </p:sp>
      <p:sp>
        <p:nvSpPr>
          <p:cNvPr id="148" name="Google Shape;148;p2"/>
          <p:cNvSpPr/>
          <p:nvPr/>
        </p:nvSpPr>
        <p:spPr>
          <a:xfrm>
            <a:off x="6396423" y="4307940"/>
            <a:ext cx="230777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F7F7F"/>
              </a:buClr>
              <a:buSzPts val="1800"/>
              <a:buFont typeface="Arial"/>
              <a:buNone/>
            </a:pPr>
            <a:r>
              <a:rPr lang="en-US" sz="1800" b="0" i="0" u="none" strike="noStrike" cap="none">
                <a:solidFill>
                  <a:schemeClr val="tx1">
                    <a:lumMod val="65000"/>
                    <a:lumOff val="35000"/>
                  </a:schemeClr>
                </a:solidFill>
                <a:latin typeface="Arial"/>
                <a:ea typeface="Arial"/>
                <a:cs typeface="Arial"/>
                <a:sym typeface="Arial"/>
              </a:rPr>
              <a:t>Methodologies &amp; Model Comparison</a:t>
            </a:r>
            <a:endParaRPr sz="1800" b="0" i="0" u="none" strike="noStrike" cap="none">
              <a:solidFill>
                <a:schemeClr val="tx1">
                  <a:lumMod val="65000"/>
                  <a:lumOff val="35000"/>
                </a:schemeClr>
              </a:solidFill>
              <a:latin typeface="Arial"/>
              <a:ea typeface="Arial"/>
              <a:cs typeface="Arial"/>
              <a:sym typeface="Arial"/>
            </a:endParaRPr>
          </a:p>
        </p:txBody>
      </p:sp>
      <p:sp>
        <p:nvSpPr>
          <p:cNvPr id="149" name="Google Shape;149;p2"/>
          <p:cNvSpPr txBox="1"/>
          <p:nvPr/>
        </p:nvSpPr>
        <p:spPr>
          <a:xfrm>
            <a:off x="10044754" y="3069591"/>
            <a:ext cx="7137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7200"/>
              <a:buFont typeface="Trebuchet MS"/>
              <a:buNone/>
            </a:pPr>
            <a:r>
              <a:rPr lang="en-US" sz="7200" b="0" i="0" u="none" strike="noStrike" cap="none">
                <a:solidFill>
                  <a:schemeClr val="tx1">
                    <a:lumMod val="65000"/>
                    <a:lumOff val="35000"/>
                  </a:schemeClr>
                </a:solidFill>
                <a:latin typeface="Trebuchet MS"/>
                <a:ea typeface="Trebuchet MS"/>
                <a:cs typeface="Trebuchet MS"/>
                <a:sym typeface="Trebuchet MS"/>
              </a:rPr>
              <a:t>4</a:t>
            </a:r>
            <a:endParaRPr sz="7200" b="0" i="0" u="none" strike="noStrike" cap="none">
              <a:solidFill>
                <a:schemeClr val="tx1">
                  <a:lumMod val="65000"/>
                  <a:lumOff val="35000"/>
                </a:schemeClr>
              </a:solidFill>
              <a:latin typeface="Trebuchet MS"/>
              <a:ea typeface="Trebuchet MS"/>
              <a:cs typeface="Trebuchet MS"/>
              <a:sym typeface="Trebuchet MS"/>
            </a:endParaRPr>
          </a:p>
        </p:txBody>
      </p:sp>
      <p:sp>
        <p:nvSpPr>
          <p:cNvPr id="150" name="Google Shape;150;p2"/>
          <p:cNvSpPr/>
          <p:nvPr/>
        </p:nvSpPr>
        <p:spPr>
          <a:xfrm>
            <a:off x="9247698" y="4291790"/>
            <a:ext cx="230777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F7F7F"/>
              </a:buClr>
              <a:buSzPts val="1800"/>
              <a:buFont typeface="Arial"/>
              <a:buNone/>
            </a:pPr>
            <a:r>
              <a:rPr lang="en-US" sz="1800" b="0" i="0" u="none" strike="noStrike" cap="none">
                <a:solidFill>
                  <a:schemeClr val="tx1">
                    <a:lumMod val="65000"/>
                    <a:lumOff val="35000"/>
                  </a:schemeClr>
                </a:solidFill>
                <a:latin typeface="Arial"/>
                <a:ea typeface="Arial"/>
                <a:cs typeface="Arial"/>
                <a:sym typeface="Arial"/>
              </a:rPr>
              <a:t>Conclusion &amp; Next Step</a:t>
            </a:r>
            <a:endParaRPr sz="1800" b="0" i="0" u="none" strike="noStrike" cap="none">
              <a:solidFill>
                <a:schemeClr val="tx1">
                  <a:lumMod val="65000"/>
                  <a:lumOff val="35000"/>
                </a:schemeClr>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g119db0e5020_0_0"/>
          <p:cNvSpPr txBox="1"/>
          <p:nvPr/>
        </p:nvSpPr>
        <p:spPr>
          <a:xfrm>
            <a:off x="1760549" y="3938188"/>
            <a:ext cx="3847051" cy="375447"/>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600" b="1" dirty="0">
                <a:solidFill>
                  <a:schemeClr val="bg1"/>
                </a:solidFill>
              </a:rPr>
              <a:t>Model Selection - Ridge and Lasso</a:t>
            </a:r>
            <a:endParaRPr sz="1600" b="1" dirty="0">
              <a:solidFill>
                <a:schemeClr val="bg1"/>
              </a:solidFill>
            </a:endParaRPr>
          </a:p>
        </p:txBody>
      </p:sp>
      <p:pic>
        <p:nvPicPr>
          <p:cNvPr id="448" name="Google Shape;448;g119db0e5020_0_0"/>
          <p:cNvPicPr preferRelativeResize="0"/>
          <p:nvPr/>
        </p:nvPicPr>
        <p:blipFill>
          <a:blip r:embed="rId3">
            <a:alphaModFix/>
          </a:blip>
          <a:stretch>
            <a:fillRect/>
          </a:stretch>
        </p:blipFill>
        <p:spPr>
          <a:xfrm>
            <a:off x="791625" y="154750"/>
            <a:ext cx="10568473" cy="3724449"/>
          </a:xfrm>
          <a:prstGeom prst="rect">
            <a:avLst/>
          </a:prstGeom>
          <a:noFill/>
          <a:ln>
            <a:noFill/>
          </a:ln>
        </p:spPr>
      </p:pic>
      <p:cxnSp>
        <p:nvCxnSpPr>
          <p:cNvPr id="449" name="Google Shape;449;g119db0e5020_0_0"/>
          <p:cNvCxnSpPr/>
          <p:nvPr/>
        </p:nvCxnSpPr>
        <p:spPr>
          <a:xfrm>
            <a:off x="838750" y="2442225"/>
            <a:ext cx="10472100" cy="12300"/>
          </a:xfrm>
          <a:prstGeom prst="straightConnector1">
            <a:avLst/>
          </a:prstGeom>
          <a:noFill/>
          <a:ln w="38100" cap="flat" cmpd="sng">
            <a:solidFill>
              <a:srgbClr val="F43939"/>
            </a:solidFill>
            <a:prstDash val="solid"/>
            <a:round/>
            <a:headEnd type="none" w="med" len="med"/>
            <a:tailEnd type="none" w="med" len="med"/>
          </a:ln>
        </p:spPr>
      </p:cxnSp>
      <p:cxnSp>
        <p:nvCxnSpPr>
          <p:cNvPr id="450" name="Google Shape;450;g119db0e5020_0_0"/>
          <p:cNvCxnSpPr/>
          <p:nvPr/>
        </p:nvCxnSpPr>
        <p:spPr>
          <a:xfrm>
            <a:off x="838750" y="2947950"/>
            <a:ext cx="10472100" cy="12300"/>
          </a:xfrm>
          <a:prstGeom prst="straightConnector1">
            <a:avLst/>
          </a:prstGeom>
          <a:noFill/>
          <a:ln w="38100" cap="flat" cmpd="sng">
            <a:solidFill>
              <a:srgbClr val="F43939"/>
            </a:solidFill>
            <a:prstDash val="solid"/>
            <a:round/>
            <a:headEnd type="none" w="med" len="med"/>
            <a:tailEnd type="none" w="med" len="med"/>
          </a:ln>
        </p:spPr>
      </p:cxnSp>
      <p:pic>
        <p:nvPicPr>
          <p:cNvPr id="451" name="Google Shape;451;g119db0e5020_0_0"/>
          <p:cNvPicPr preferRelativeResize="0"/>
          <p:nvPr/>
        </p:nvPicPr>
        <p:blipFill>
          <a:blip r:embed="rId4">
            <a:alphaModFix/>
          </a:blip>
          <a:stretch>
            <a:fillRect/>
          </a:stretch>
        </p:blipFill>
        <p:spPr>
          <a:xfrm>
            <a:off x="6938675" y="3879199"/>
            <a:ext cx="4728498" cy="2323677"/>
          </a:xfrm>
          <a:prstGeom prst="rect">
            <a:avLst/>
          </a:prstGeom>
          <a:noFill/>
          <a:ln>
            <a:noFill/>
          </a:ln>
        </p:spPr>
      </p:pic>
      <p:sp>
        <p:nvSpPr>
          <p:cNvPr id="452" name="Google Shape;452;g119db0e5020_0_0"/>
          <p:cNvSpPr txBox="1"/>
          <p:nvPr/>
        </p:nvSpPr>
        <p:spPr>
          <a:xfrm>
            <a:off x="791625" y="4439998"/>
            <a:ext cx="5784900" cy="1838768"/>
          </a:xfrm>
          <a:prstGeom prst="roundRect">
            <a:avLst/>
          </a:prstGeom>
          <a:solidFill>
            <a:schemeClr val="bg2">
              <a:lumMod val="20000"/>
              <a:lumOff val="80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tx1">
                    <a:lumMod val="65000"/>
                    <a:lumOff val="35000"/>
                  </a:schemeClr>
                </a:solidFill>
              </a:rPr>
              <a:t>Both Ridge and Lasso add the penalty parameter alpha to center and scale the predictors. However, Ridge regression shrinks the parameter estimates but it won’t shrink any estimates to be exactly 0. In order to choose the variable, Lasso will shrink some parameters to exactly 0 which make it become a more popular way.</a:t>
            </a:r>
            <a:endParaRPr sz="1200" dirty="0">
              <a:solidFill>
                <a:schemeClr val="tx1">
                  <a:lumMod val="65000"/>
                  <a:lumOff val="35000"/>
                </a:schemeClr>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g119c7408c43_0_55"/>
          <p:cNvSpPr txBox="1"/>
          <p:nvPr/>
        </p:nvSpPr>
        <p:spPr>
          <a:xfrm>
            <a:off x="7613900" y="1579664"/>
            <a:ext cx="3587100" cy="1293938"/>
          </a:xfrm>
          <a:prstGeom prst="roundRect">
            <a:avLst/>
          </a:prstGeom>
          <a:solidFill>
            <a:schemeClr val="bg2">
              <a:lumMod val="20000"/>
              <a:lumOff val="80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dk1"/>
                </a:solidFill>
              </a:rPr>
              <a:t>For the cluster one, resident who lived in Portland and Vancouver consider </a:t>
            </a:r>
            <a:r>
              <a:rPr lang="en-US" sz="1600" b="1" dirty="0">
                <a:solidFill>
                  <a:srgbClr val="F43939"/>
                </a:solidFill>
              </a:rPr>
              <a:t>CLEAN </a:t>
            </a:r>
            <a:r>
              <a:rPr lang="en-US" sz="1600" dirty="0">
                <a:solidFill>
                  <a:schemeClr val="dk1"/>
                </a:solidFill>
              </a:rPr>
              <a:t>as the most important aspect.</a:t>
            </a:r>
            <a:endParaRPr sz="1200" dirty="0">
              <a:latin typeface="Trebuchet MS"/>
              <a:ea typeface="Trebuchet MS"/>
              <a:cs typeface="Trebuchet MS"/>
              <a:sym typeface="Trebuchet MS"/>
            </a:endParaRPr>
          </a:p>
        </p:txBody>
      </p:sp>
      <p:sp>
        <p:nvSpPr>
          <p:cNvPr id="459" name="Google Shape;459;g119c7408c43_0_55"/>
          <p:cNvSpPr txBox="1"/>
          <p:nvPr/>
        </p:nvSpPr>
        <p:spPr>
          <a:xfrm>
            <a:off x="7613900" y="4693575"/>
            <a:ext cx="3587100" cy="1293938"/>
          </a:xfrm>
          <a:prstGeom prst="roundRect">
            <a:avLst/>
          </a:prstGeom>
          <a:solidFill>
            <a:schemeClr val="bg2">
              <a:lumMod val="20000"/>
              <a:lumOff val="80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dk1"/>
                </a:solidFill>
              </a:rPr>
              <a:t>For the cluster two, resident who lived in Austin, Atlanta and Orlando consider </a:t>
            </a:r>
            <a:r>
              <a:rPr lang="en-US" sz="1600" b="1" dirty="0">
                <a:solidFill>
                  <a:srgbClr val="F43939"/>
                </a:solidFill>
              </a:rPr>
              <a:t>LOCATION </a:t>
            </a:r>
            <a:r>
              <a:rPr lang="en-US" sz="1600" dirty="0">
                <a:solidFill>
                  <a:schemeClr val="dk1"/>
                </a:solidFill>
              </a:rPr>
              <a:t>as the most important aspect.</a:t>
            </a:r>
            <a:endParaRPr sz="1200" dirty="0">
              <a:latin typeface="Trebuchet MS"/>
              <a:ea typeface="Trebuchet MS"/>
              <a:cs typeface="Trebuchet MS"/>
              <a:sym typeface="Trebuchet MS"/>
            </a:endParaRPr>
          </a:p>
        </p:txBody>
      </p:sp>
      <p:pic>
        <p:nvPicPr>
          <p:cNvPr id="460" name="Google Shape;460;g119c7408c43_0_55"/>
          <p:cNvPicPr preferRelativeResize="0"/>
          <p:nvPr/>
        </p:nvPicPr>
        <p:blipFill>
          <a:blip r:embed="rId3">
            <a:alphaModFix/>
          </a:blip>
          <a:stretch>
            <a:fillRect/>
          </a:stretch>
        </p:blipFill>
        <p:spPr>
          <a:xfrm>
            <a:off x="152400" y="152400"/>
            <a:ext cx="6986550" cy="2979875"/>
          </a:xfrm>
          <a:prstGeom prst="rect">
            <a:avLst/>
          </a:prstGeom>
          <a:noFill/>
          <a:ln>
            <a:noFill/>
          </a:ln>
        </p:spPr>
      </p:pic>
      <p:pic>
        <p:nvPicPr>
          <p:cNvPr id="461" name="Google Shape;461;g119c7408c43_0_55"/>
          <p:cNvPicPr preferRelativeResize="0"/>
          <p:nvPr/>
        </p:nvPicPr>
        <p:blipFill>
          <a:blip r:embed="rId4">
            <a:alphaModFix/>
          </a:blip>
          <a:stretch>
            <a:fillRect/>
          </a:stretch>
        </p:blipFill>
        <p:spPr>
          <a:xfrm>
            <a:off x="152400" y="3284675"/>
            <a:ext cx="6986554" cy="30706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grpSp>
        <p:nvGrpSpPr>
          <p:cNvPr id="467" name="Google Shape;467;g119db0e5020_7_12"/>
          <p:cNvGrpSpPr/>
          <p:nvPr/>
        </p:nvGrpSpPr>
        <p:grpSpPr>
          <a:xfrm>
            <a:off x="1614324" y="1362137"/>
            <a:ext cx="8855444" cy="454751"/>
            <a:chOff x="-1531" y="-27861"/>
            <a:chExt cx="3359957" cy="454750"/>
          </a:xfrm>
        </p:grpSpPr>
        <p:sp>
          <p:nvSpPr>
            <p:cNvPr id="468" name="Google Shape;468;g119db0e5020_7_12"/>
            <p:cNvSpPr txBox="1"/>
            <p:nvPr/>
          </p:nvSpPr>
          <p:spPr>
            <a:xfrm>
              <a:off x="0" y="-27861"/>
              <a:ext cx="3117055" cy="24622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D0D0D"/>
                </a:buClr>
                <a:buSzPts val="1200"/>
                <a:buFont typeface="Helvetica Neue"/>
                <a:buNone/>
              </a:pPr>
              <a:r>
                <a:rPr lang="en-US" sz="1600" i="0" u="none" strike="noStrike" cap="none" dirty="0">
                  <a:solidFill>
                    <a:schemeClr val="tx1">
                      <a:lumMod val="65000"/>
                      <a:lumOff val="35000"/>
                    </a:schemeClr>
                  </a:solidFill>
                  <a:latin typeface="+mn-lt"/>
                  <a:ea typeface="Helvetica Neue"/>
                  <a:cs typeface="Helvetica Neue"/>
                  <a:sym typeface="Helvetica Neue"/>
                </a:rPr>
                <a:t>Restaurants located geographically close are likely to appear in the same cluster</a:t>
              </a:r>
              <a:endParaRPr sz="1600" i="0" u="none" strike="noStrike" cap="none" dirty="0">
                <a:solidFill>
                  <a:schemeClr val="tx1">
                    <a:lumMod val="65000"/>
                    <a:lumOff val="35000"/>
                  </a:schemeClr>
                </a:solidFill>
                <a:latin typeface="+mn-lt"/>
                <a:ea typeface="Helvetica Neue"/>
                <a:cs typeface="Helvetica Neue"/>
                <a:sym typeface="Helvetica Neue"/>
              </a:endParaRPr>
            </a:p>
          </p:txBody>
        </p:sp>
        <p:sp>
          <p:nvSpPr>
            <p:cNvPr id="469" name="Google Shape;469;g119db0e5020_7_12"/>
            <p:cNvSpPr txBox="1"/>
            <p:nvPr/>
          </p:nvSpPr>
          <p:spPr>
            <a:xfrm>
              <a:off x="-1531" y="257612"/>
              <a:ext cx="3359957" cy="1692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0807F"/>
                </a:buClr>
                <a:buSzPts val="1000"/>
                <a:buFont typeface="Helvetica Neue"/>
                <a:buNone/>
              </a:pPr>
              <a:r>
                <a:rPr lang="en-US" sz="1100" b="0" i="0" u="none" strike="noStrike" cap="none" dirty="0">
                  <a:solidFill>
                    <a:srgbClr val="80807F"/>
                  </a:solidFill>
                  <a:latin typeface="+mn-lt"/>
                  <a:ea typeface="Helvetica Neue"/>
                  <a:cs typeface="Helvetica Neue"/>
                  <a:sym typeface="Helvetica Neue"/>
                </a:rPr>
                <a:t>People living close to each other may share preferences in the taste and styles of restaurants. </a:t>
              </a:r>
              <a:endParaRPr sz="1100" b="0" i="0" u="none" strike="noStrike" cap="none" dirty="0">
                <a:solidFill>
                  <a:srgbClr val="80807F"/>
                </a:solidFill>
                <a:latin typeface="+mn-lt"/>
                <a:ea typeface="Helvetica Neue"/>
                <a:cs typeface="Helvetica Neue"/>
                <a:sym typeface="Helvetica Neue"/>
              </a:endParaRPr>
            </a:p>
          </p:txBody>
        </p:sp>
      </p:grpSp>
      <p:sp>
        <p:nvSpPr>
          <p:cNvPr id="470" name="Google Shape;470;g119db0e5020_7_12"/>
          <p:cNvSpPr/>
          <p:nvPr/>
        </p:nvSpPr>
        <p:spPr>
          <a:xfrm>
            <a:off x="926116" y="1395821"/>
            <a:ext cx="418379" cy="418381"/>
          </a:xfrm>
          <a:prstGeom prst="ellipse">
            <a:avLst/>
          </a:prstGeom>
          <a:solidFill>
            <a:schemeClr val="bg2">
              <a:lumMod val="40000"/>
              <a:lumOff val="60000"/>
            </a:scheme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en-US" sz="2000" b="0" i="0" u="none" strike="noStrike" cap="none" dirty="0">
                <a:solidFill>
                  <a:srgbClr val="FFFFFF"/>
                </a:solidFill>
                <a:latin typeface="+mn-lt"/>
                <a:ea typeface="Trebuchet MS"/>
                <a:cs typeface="Trebuchet MS"/>
                <a:sym typeface="Trebuchet MS"/>
              </a:rPr>
              <a:t>1</a:t>
            </a:r>
            <a:endParaRPr sz="2000" b="0" i="0" u="none" strike="noStrike" cap="none" dirty="0">
              <a:solidFill>
                <a:srgbClr val="000000"/>
              </a:solidFill>
              <a:latin typeface="+mn-lt"/>
              <a:ea typeface="Trebuchet MS"/>
              <a:cs typeface="Trebuchet MS"/>
              <a:sym typeface="Trebuchet MS"/>
            </a:endParaRPr>
          </a:p>
        </p:txBody>
      </p:sp>
      <p:grpSp>
        <p:nvGrpSpPr>
          <p:cNvPr id="471" name="Google Shape;471;g119db0e5020_7_12"/>
          <p:cNvGrpSpPr/>
          <p:nvPr/>
        </p:nvGrpSpPr>
        <p:grpSpPr>
          <a:xfrm>
            <a:off x="1614323" y="2112643"/>
            <a:ext cx="9868549" cy="733477"/>
            <a:chOff x="-1373" y="-27861"/>
            <a:chExt cx="3359957" cy="733476"/>
          </a:xfrm>
        </p:grpSpPr>
        <p:sp>
          <p:nvSpPr>
            <p:cNvPr id="472" name="Google Shape;472;g119db0e5020_7_12"/>
            <p:cNvSpPr txBox="1"/>
            <p:nvPr/>
          </p:nvSpPr>
          <p:spPr>
            <a:xfrm>
              <a:off x="0" y="-27861"/>
              <a:ext cx="3117055"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D0D0D"/>
                </a:buClr>
                <a:buSzPts val="1200"/>
                <a:buFont typeface="Helvetica Neue"/>
                <a:buNone/>
              </a:pPr>
              <a:r>
                <a:rPr lang="en-US" sz="1600" i="0" u="none" strike="noStrike" cap="none" dirty="0">
                  <a:solidFill>
                    <a:schemeClr val="tx1">
                      <a:lumMod val="65000"/>
                      <a:lumOff val="35000"/>
                    </a:schemeClr>
                  </a:solidFill>
                  <a:latin typeface="+mn-lt"/>
                  <a:ea typeface="Helvetica Neue"/>
                  <a:cs typeface="Helvetica Neue"/>
                  <a:sym typeface="Helvetica Neue"/>
                </a:rPr>
                <a:t>The difference in the number of reviews for different restaurants is striking</a:t>
              </a:r>
              <a:endParaRPr sz="1600" i="0" u="none" strike="noStrike" cap="none" dirty="0">
                <a:solidFill>
                  <a:schemeClr val="tx1">
                    <a:lumMod val="65000"/>
                    <a:lumOff val="35000"/>
                  </a:schemeClr>
                </a:solidFill>
                <a:latin typeface="+mn-lt"/>
                <a:ea typeface="Helvetica Neue"/>
                <a:cs typeface="Helvetica Neue"/>
                <a:sym typeface="Helvetica Neue"/>
              </a:endParaRPr>
            </a:p>
          </p:txBody>
        </p:sp>
        <p:sp>
          <p:nvSpPr>
            <p:cNvPr id="473" name="Google Shape;473;g119db0e5020_7_12"/>
            <p:cNvSpPr txBox="1"/>
            <p:nvPr/>
          </p:nvSpPr>
          <p:spPr>
            <a:xfrm>
              <a:off x="-1373" y="243951"/>
              <a:ext cx="3359957" cy="461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0807F"/>
                </a:buClr>
                <a:buSzPts val="1000"/>
                <a:buFont typeface="Helvetica Neue"/>
                <a:buNone/>
              </a:pPr>
              <a:r>
                <a:rPr lang="en-US" sz="1100" b="0" i="0" u="none" strike="noStrike" cap="none" dirty="0">
                  <a:solidFill>
                    <a:srgbClr val="80807F"/>
                  </a:solidFill>
                  <a:latin typeface="+mn-lt"/>
                  <a:ea typeface="Helvetica Neue"/>
                  <a:cs typeface="Helvetica Neue"/>
                  <a:sym typeface="Helvetica Neue"/>
                </a:rPr>
                <a:t>There are only 3 restaurants have more than </a:t>
              </a:r>
              <a:r>
                <a:rPr lang="en-US" sz="1600" b="1" i="0" u="none" strike="noStrike" cap="none" dirty="0">
                  <a:solidFill>
                    <a:srgbClr val="80807F"/>
                  </a:solidFill>
                  <a:latin typeface="+mn-lt"/>
                  <a:ea typeface="Helvetica Neue"/>
                  <a:cs typeface="Helvetica Neue"/>
                  <a:sym typeface="Helvetica Neue"/>
                </a:rPr>
                <a:t>7000</a:t>
              </a:r>
              <a:r>
                <a:rPr lang="en-US" sz="1100" b="0" i="0" u="none" strike="noStrike" cap="none" dirty="0">
                  <a:solidFill>
                    <a:srgbClr val="80807F"/>
                  </a:solidFill>
                  <a:latin typeface="+mn-lt"/>
                  <a:ea typeface="Helvetica Neue"/>
                  <a:cs typeface="Helvetica Neue"/>
                  <a:sym typeface="Helvetica Neue"/>
                </a:rPr>
                <a:t> reviews with the most one 9185, but there are  472 restaurants have only </a:t>
              </a:r>
              <a:r>
                <a:rPr lang="en-US" sz="1600" b="1" i="0" u="none" strike="noStrike" cap="none" dirty="0">
                  <a:solidFill>
                    <a:srgbClr val="80807F"/>
                  </a:solidFill>
                  <a:latin typeface="+mn-lt"/>
                  <a:ea typeface="Helvetica Neue"/>
                  <a:cs typeface="Helvetica Neue"/>
                  <a:sym typeface="Helvetica Neue"/>
                </a:rPr>
                <a:t>5</a:t>
              </a:r>
              <a:r>
                <a:rPr lang="en-US" sz="1100" b="0" i="0" u="none" strike="noStrike" cap="none" dirty="0">
                  <a:solidFill>
                    <a:srgbClr val="80807F"/>
                  </a:solidFill>
                  <a:latin typeface="+mn-lt"/>
                  <a:ea typeface="Helvetica Neue"/>
                  <a:cs typeface="Helvetica Neue"/>
                  <a:sym typeface="Helvetica Neue"/>
                </a:rPr>
                <a:t> reviews. The average number of reviews is around </a:t>
              </a:r>
              <a:r>
                <a:rPr lang="en-US" b="1" i="0" u="none" strike="noStrike" cap="none" dirty="0">
                  <a:solidFill>
                    <a:srgbClr val="80807F"/>
                  </a:solidFill>
                  <a:latin typeface="+mn-lt"/>
                  <a:ea typeface="Helvetica Neue"/>
                  <a:cs typeface="Helvetica Neue"/>
                  <a:sym typeface="Helvetica Neue"/>
                </a:rPr>
                <a:t>142</a:t>
              </a:r>
              <a:r>
                <a:rPr lang="en-US" sz="1100" b="0" i="0" u="none" strike="noStrike" cap="none" dirty="0">
                  <a:solidFill>
                    <a:srgbClr val="80807F"/>
                  </a:solidFill>
                  <a:latin typeface="+mn-lt"/>
                  <a:ea typeface="Helvetica Neue"/>
                  <a:cs typeface="Helvetica Neue"/>
                  <a:sym typeface="Helvetica Neue"/>
                </a:rPr>
                <a:t>. </a:t>
              </a:r>
              <a:endParaRPr sz="1100" b="0" i="0" u="none" strike="noStrike" cap="none" dirty="0">
                <a:solidFill>
                  <a:srgbClr val="80807F"/>
                </a:solidFill>
                <a:latin typeface="+mn-lt"/>
                <a:ea typeface="Helvetica Neue"/>
                <a:cs typeface="Helvetica Neue"/>
                <a:sym typeface="Helvetica Neue"/>
              </a:endParaRPr>
            </a:p>
          </p:txBody>
        </p:sp>
      </p:grpSp>
      <p:sp>
        <p:nvSpPr>
          <p:cNvPr id="474" name="Google Shape;474;g119db0e5020_7_12"/>
          <p:cNvSpPr/>
          <p:nvPr/>
        </p:nvSpPr>
        <p:spPr>
          <a:xfrm>
            <a:off x="926113" y="2124596"/>
            <a:ext cx="418380" cy="418380"/>
          </a:xfrm>
          <a:prstGeom prst="ellipse">
            <a:avLst/>
          </a:prstGeom>
          <a:solidFill>
            <a:schemeClr val="bg2">
              <a:lumMod val="40000"/>
              <a:lumOff val="60000"/>
            </a:scheme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en-US" sz="2000" b="0" i="0" u="none" strike="noStrike" cap="none">
                <a:solidFill>
                  <a:srgbClr val="FFFFFF"/>
                </a:solidFill>
                <a:latin typeface="+mn-lt"/>
                <a:ea typeface="Trebuchet MS"/>
                <a:cs typeface="Trebuchet MS"/>
                <a:sym typeface="Trebuchet MS"/>
              </a:rPr>
              <a:t>2</a:t>
            </a:r>
            <a:endParaRPr sz="2000" b="0" i="0" u="none" strike="noStrike" cap="none">
              <a:solidFill>
                <a:srgbClr val="000000"/>
              </a:solidFill>
              <a:latin typeface="+mn-lt"/>
              <a:ea typeface="Trebuchet MS"/>
              <a:cs typeface="Trebuchet MS"/>
              <a:sym typeface="Trebuchet MS"/>
            </a:endParaRPr>
          </a:p>
        </p:txBody>
      </p:sp>
      <p:grpSp>
        <p:nvGrpSpPr>
          <p:cNvPr id="475" name="Google Shape;475;g119db0e5020_7_12"/>
          <p:cNvGrpSpPr/>
          <p:nvPr/>
        </p:nvGrpSpPr>
        <p:grpSpPr>
          <a:xfrm>
            <a:off x="1614321" y="2904686"/>
            <a:ext cx="9159155" cy="469922"/>
            <a:chOff x="-1543" y="-27861"/>
            <a:chExt cx="3503824" cy="469921"/>
          </a:xfrm>
        </p:grpSpPr>
        <p:sp>
          <p:nvSpPr>
            <p:cNvPr id="476" name="Google Shape;476;g119db0e5020_7_12"/>
            <p:cNvSpPr txBox="1"/>
            <p:nvPr/>
          </p:nvSpPr>
          <p:spPr>
            <a:xfrm>
              <a:off x="0" y="-27861"/>
              <a:ext cx="3502281" cy="24622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200"/>
                <a:buFont typeface="Helvetica Neue"/>
                <a:buNone/>
              </a:pPr>
              <a:r>
                <a:rPr lang="en-US" sz="1600" b="1" i="0" u="none" strike="noStrike" cap="none" dirty="0">
                  <a:solidFill>
                    <a:srgbClr val="F43535"/>
                  </a:solidFill>
                  <a:latin typeface="+mn-lt"/>
                  <a:ea typeface="Helvetica Neue"/>
                  <a:cs typeface="Helvetica Neue"/>
                  <a:sym typeface="Helvetica Neue"/>
                </a:rPr>
                <a:t>‘Food’</a:t>
              </a:r>
              <a:r>
                <a:rPr lang="en-US" sz="1600" b="1" i="0" u="none" strike="noStrike" cap="none" dirty="0">
                  <a:solidFill>
                    <a:schemeClr val="tx1">
                      <a:lumMod val="65000"/>
                      <a:lumOff val="35000"/>
                    </a:schemeClr>
                  </a:solidFill>
                  <a:latin typeface="+mn-lt"/>
                  <a:ea typeface="Helvetica Neue"/>
                  <a:cs typeface="Helvetica Neue"/>
                  <a:sym typeface="Helvetica Neue"/>
                </a:rPr>
                <a:t> </a:t>
              </a:r>
              <a:r>
                <a:rPr lang="en-US" sz="1600" i="0" u="none" strike="noStrike" cap="none" dirty="0">
                  <a:solidFill>
                    <a:schemeClr val="tx1">
                      <a:lumMod val="65000"/>
                      <a:lumOff val="35000"/>
                    </a:schemeClr>
                  </a:solidFill>
                  <a:latin typeface="+mn-lt"/>
                  <a:ea typeface="Helvetica Neue"/>
                  <a:cs typeface="Helvetica Neue"/>
                  <a:sym typeface="Helvetica Neue"/>
                </a:rPr>
                <a:t>has the </a:t>
              </a:r>
              <a:r>
                <a:rPr lang="en-US" sz="1600" b="1" i="0" u="none" strike="noStrike" cap="none" dirty="0">
                  <a:solidFill>
                    <a:srgbClr val="EC7016"/>
                  </a:solidFill>
                  <a:latin typeface="+mn-lt"/>
                  <a:ea typeface="Helvetica Neue"/>
                  <a:cs typeface="Helvetica Neue"/>
                  <a:sym typeface="Helvetica Neue"/>
                </a:rPr>
                <a:t>most limited </a:t>
              </a:r>
              <a:r>
                <a:rPr lang="en-US" sz="1600" i="0" u="none" strike="noStrike" cap="none" dirty="0">
                  <a:solidFill>
                    <a:schemeClr val="tx1">
                      <a:lumMod val="65000"/>
                      <a:lumOff val="35000"/>
                    </a:schemeClr>
                  </a:solidFill>
                  <a:latin typeface="+mn-lt"/>
                  <a:ea typeface="Helvetica Neue"/>
                  <a:cs typeface="Helvetica Neue"/>
                  <a:sym typeface="Helvetica Neue"/>
                </a:rPr>
                <a:t>influence on star compared with other four aspects</a:t>
              </a:r>
              <a:endParaRPr sz="1600" i="0" u="none" strike="noStrike" cap="none" dirty="0">
                <a:solidFill>
                  <a:schemeClr val="tx1">
                    <a:lumMod val="65000"/>
                    <a:lumOff val="35000"/>
                  </a:schemeClr>
                </a:solidFill>
                <a:latin typeface="+mn-lt"/>
                <a:ea typeface="Helvetica Neue"/>
                <a:cs typeface="Helvetica Neue"/>
                <a:sym typeface="Helvetica Neue"/>
              </a:endParaRPr>
            </a:p>
          </p:txBody>
        </p:sp>
        <p:sp>
          <p:nvSpPr>
            <p:cNvPr id="477" name="Google Shape;477;g119db0e5020_7_12"/>
            <p:cNvSpPr txBox="1"/>
            <p:nvPr/>
          </p:nvSpPr>
          <p:spPr>
            <a:xfrm>
              <a:off x="-1543" y="272783"/>
              <a:ext cx="3359957" cy="1692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0807F"/>
                </a:buClr>
                <a:buSzPts val="1000"/>
                <a:buFont typeface="Helvetica Neue"/>
                <a:buNone/>
              </a:pPr>
              <a:r>
                <a:rPr lang="en-US" sz="1100" b="0" i="0" u="none" strike="noStrike" cap="none" dirty="0">
                  <a:solidFill>
                    <a:srgbClr val="80807F"/>
                  </a:solidFill>
                  <a:latin typeface="+mn-lt"/>
                  <a:ea typeface="Helvetica Neue"/>
                  <a:cs typeface="Helvetica Neue"/>
                  <a:sym typeface="Helvetica Neue"/>
                </a:rPr>
                <a:t>‘This may because nowadays people are paying more attention to other aspects such as location, service and cleanliness than food.</a:t>
              </a:r>
              <a:endParaRPr sz="1100" b="0" i="0" u="none" strike="noStrike" cap="none" dirty="0">
                <a:solidFill>
                  <a:srgbClr val="80807F"/>
                </a:solidFill>
                <a:latin typeface="+mn-lt"/>
                <a:ea typeface="Helvetica Neue"/>
                <a:cs typeface="Helvetica Neue"/>
                <a:sym typeface="Helvetica Neue"/>
              </a:endParaRPr>
            </a:p>
          </p:txBody>
        </p:sp>
      </p:grpSp>
      <p:sp>
        <p:nvSpPr>
          <p:cNvPr id="478" name="Google Shape;478;g119db0e5020_7_12"/>
          <p:cNvSpPr/>
          <p:nvPr/>
        </p:nvSpPr>
        <p:spPr>
          <a:xfrm>
            <a:off x="926115" y="2853370"/>
            <a:ext cx="418379" cy="418380"/>
          </a:xfrm>
          <a:prstGeom prst="ellipse">
            <a:avLst/>
          </a:prstGeom>
          <a:solidFill>
            <a:schemeClr val="bg2">
              <a:lumMod val="40000"/>
              <a:lumOff val="60000"/>
            </a:scheme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en-US" sz="2000" b="0" i="0" u="none" strike="noStrike" cap="none" dirty="0">
                <a:solidFill>
                  <a:srgbClr val="FFFFFF"/>
                </a:solidFill>
                <a:latin typeface="+mn-lt"/>
                <a:ea typeface="Trebuchet MS"/>
                <a:cs typeface="Trebuchet MS"/>
                <a:sym typeface="Trebuchet MS"/>
              </a:rPr>
              <a:t>3</a:t>
            </a:r>
            <a:endParaRPr sz="2000" b="0" i="0" u="none" strike="noStrike" cap="none" dirty="0">
              <a:solidFill>
                <a:srgbClr val="000000"/>
              </a:solidFill>
              <a:latin typeface="+mn-lt"/>
              <a:ea typeface="Trebuchet MS"/>
              <a:cs typeface="Trebuchet MS"/>
              <a:sym typeface="Trebuchet MS"/>
            </a:endParaRPr>
          </a:p>
        </p:txBody>
      </p:sp>
      <p:sp>
        <p:nvSpPr>
          <p:cNvPr id="480" name="Google Shape;480;g119db0e5020_7_12"/>
          <p:cNvSpPr txBox="1"/>
          <p:nvPr/>
        </p:nvSpPr>
        <p:spPr>
          <a:xfrm>
            <a:off x="1614321" y="3554868"/>
            <a:ext cx="8701254" cy="49244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D0D0D"/>
              </a:buClr>
              <a:buSzPts val="1200"/>
              <a:buFont typeface="Helvetica Neue"/>
              <a:buNone/>
            </a:pPr>
            <a:r>
              <a:rPr lang="en-US" sz="1600" u="none" strike="noStrike" cap="none" dirty="0">
                <a:solidFill>
                  <a:schemeClr val="tx1">
                    <a:lumMod val="65000"/>
                    <a:lumOff val="35000"/>
                  </a:schemeClr>
                </a:solidFill>
                <a:latin typeface="+mn-lt"/>
                <a:ea typeface="Helvetica Neue"/>
                <a:cs typeface="Helvetica Neue"/>
                <a:sym typeface="Helvetica Neue"/>
              </a:rPr>
              <a:t>Customers in </a:t>
            </a:r>
            <a:r>
              <a:rPr lang="en-US" sz="1600" b="1" u="none" strike="noStrike" cap="none" dirty="0">
                <a:solidFill>
                  <a:schemeClr val="bg1"/>
                </a:solidFill>
                <a:highlight>
                  <a:srgbClr val="EC7016"/>
                </a:highlight>
                <a:latin typeface="+mn-lt"/>
                <a:ea typeface="Calibri"/>
                <a:cs typeface="Calibri"/>
                <a:sym typeface="Calibri"/>
              </a:rPr>
              <a:t>Portland &amp; Vancouver</a:t>
            </a:r>
            <a:r>
              <a:rPr lang="en-US" sz="1600" b="1" u="none" strike="noStrike" cap="none" dirty="0">
                <a:solidFill>
                  <a:schemeClr val="bg1"/>
                </a:solidFill>
                <a:latin typeface="+mn-lt"/>
                <a:ea typeface="Calibri"/>
                <a:cs typeface="Calibri"/>
                <a:sym typeface="Calibri"/>
              </a:rPr>
              <a:t> </a:t>
            </a:r>
            <a:r>
              <a:rPr lang="en-US" sz="1600" u="none" strike="noStrike" cap="none" dirty="0">
                <a:solidFill>
                  <a:schemeClr val="tx1">
                    <a:lumMod val="65000"/>
                    <a:lumOff val="35000"/>
                  </a:schemeClr>
                </a:solidFill>
                <a:latin typeface="+mn-lt"/>
                <a:ea typeface="Helvetica Neue"/>
                <a:cs typeface="Helvetica Neue"/>
                <a:sym typeface="Helvetica Neue"/>
              </a:rPr>
              <a:t>are most picky about care about </a:t>
            </a:r>
            <a:r>
              <a:rPr lang="en-US" sz="1600" b="1" u="none" strike="noStrike" cap="none" dirty="0">
                <a:solidFill>
                  <a:srgbClr val="F43535"/>
                </a:solidFill>
                <a:latin typeface="+mn-lt"/>
                <a:ea typeface="Helvetica Neue"/>
                <a:cs typeface="Helvetica Neue"/>
                <a:sym typeface="Helvetica Neue"/>
              </a:rPr>
              <a:t>‘clean’ (cleanliness) </a:t>
            </a:r>
            <a:r>
              <a:rPr lang="en-US" sz="1600" u="none" strike="noStrike" cap="none" dirty="0">
                <a:solidFill>
                  <a:schemeClr val="tx1">
                    <a:lumMod val="65000"/>
                    <a:lumOff val="35000"/>
                  </a:schemeClr>
                </a:solidFill>
                <a:latin typeface="+mn-lt"/>
                <a:ea typeface="Helvetica Neue"/>
                <a:cs typeface="Helvetica Neue"/>
                <a:sym typeface="Helvetica Neue"/>
              </a:rPr>
              <a:t>of restaurants</a:t>
            </a:r>
            <a:endParaRPr sz="1600" u="none" strike="noStrike" cap="none" dirty="0">
              <a:solidFill>
                <a:schemeClr val="tx1">
                  <a:lumMod val="65000"/>
                  <a:lumOff val="35000"/>
                </a:schemeClr>
              </a:solidFill>
              <a:latin typeface="+mn-lt"/>
              <a:ea typeface="Helvetica Neue"/>
              <a:cs typeface="Helvetica Neue"/>
              <a:sym typeface="Helvetica Neue"/>
            </a:endParaRPr>
          </a:p>
        </p:txBody>
      </p:sp>
      <p:sp>
        <p:nvSpPr>
          <p:cNvPr id="482" name="Google Shape;482;g119db0e5020_7_12"/>
          <p:cNvSpPr/>
          <p:nvPr/>
        </p:nvSpPr>
        <p:spPr>
          <a:xfrm>
            <a:off x="926114" y="3582144"/>
            <a:ext cx="418380" cy="418380"/>
          </a:xfrm>
          <a:prstGeom prst="ellipse">
            <a:avLst/>
          </a:prstGeom>
          <a:solidFill>
            <a:schemeClr val="bg2">
              <a:lumMod val="40000"/>
              <a:lumOff val="60000"/>
            </a:scheme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en-US" sz="2000" b="0" i="0" u="none" strike="noStrike" cap="none">
                <a:solidFill>
                  <a:srgbClr val="FFFFFF"/>
                </a:solidFill>
                <a:latin typeface="+mn-lt"/>
                <a:ea typeface="Trebuchet MS"/>
                <a:cs typeface="Trebuchet MS"/>
                <a:sym typeface="Trebuchet MS"/>
              </a:rPr>
              <a:t>4</a:t>
            </a:r>
            <a:endParaRPr sz="1600" b="0" i="0" u="none" strike="noStrike" cap="none">
              <a:solidFill>
                <a:srgbClr val="000000"/>
              </a:solidFill>
              <a:latin typeface="+mn-lt"/>
              <a:ea typeface="Arial"/>
              <a:cs typeface="Arial"/>
              <a:sym typeface="Arial"/>
            </a:endParaRPr>
          </a:p>
        </p:txBody>
      </p:sp>
      <p:sp>
        <p:nvSpPr>
          <p:cNvPr id="484" name="Google Shape;484;g119db0e5020_7_12"/>
          <p:cNvSpPr txBox="1"/>
          <p:nvPr/>
        </p:nvSpPr>
        <p:spPr>
          <a:xfrm>
            <a:off x="1614321" y="4393258"/>
            <a:ext cx="9393134"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D0D0D"/>
              </a:buClr>
              <a:buSzPts val="1200"/>
              <a:buFont typeface="Helvetica Neue"/>
              <a:buNone/>
            </a:pPr>
            <a:r>
              <a:rPr lang="en-US" sz="1600" i="0" u="none" strike="noStrike" cap="none" dirty="0">
                <a:solidFill>
                  <a:schemeClr val="tx1">
                    <a:lumMod val="65000"/>
                    <a:lumOff val="35000"/>
                  </a:schemeClr>
                </a:solidFill>
                <a:latin typeface="+mn-lt"/>
                <a:ea typeface="Helvetica Neue"/>
                <a:cs typeface="Helvetica Neue"/>
                <a:sym typeface="Helvetica Neue"/>
              </a:rPr>
              <a:t>Customers in </a:t>
            </a:r>
            <a:r>
              <a:rPr lang="en-US" sz="1600" b="1" u="none" strike="noStrike" cap="none" dirty="0">
                <a:solidFill>
                  <a:schemeClr val="bg1"/>
                </a:solidFill>
                <a:highlight>
                  <a:srgbClr val="EC7016"/>
                </a:highlight>
                <a:latin typeface="+mn-lt"/>
                <a:ea typeface="Calibri"/>
                <a:cs typeface="Calibri"/>
                <a:sym typeface="Calibri"/>
              </a:rPr>
              <a:t>Atlanta &amp; Orlando &amp; Austin</a:t>
            </a:r>
            <a:r>
              <a:rPr lang="en-US" sz="1600" i="0" u="none" strike="noStrike" cap="none" dirty="0">
                <a:solidFill>
                  <a:schemeClr val="bg1"/>
                </a:solidFill>
                <a:highlight>
                  <a:srgbClr val="EC7016"/>
                </a:highlight>
                <a:latin typeface="+mn-lt"/>
                <a:ea typeface="Helvetica Neue"/>
                <a:cs typeface="Helvetica Neue"/>
                <a:sym typeface="Helvetica Neue"/>
              </a:rPr>
              <a:t> </a:t>
            </a:r>
            <a:r>
              <a:rPr lang="en-US" sz="1600" i="0" u="none" strike="noStrike" cap="none" dirty="0">
                <a:solidFill>
                  <a:schemeClr val="tx1">
                    <a:lumMod val="65000"/>
                    <a:lumOff val="35000"/>
                  </a:schemeClr>
                </a:solidFill>
                <a:latin typeface="+mn-lt"/>
                <a:ea typeface="Helvetica Neue"/>
                <a:cs typeface="Helvetica Neue"/>
                <a:sym typeface="Helvetica Neue"/>
              </a:rPr>
              <a:t>are likely to choose restaurants with good </a:t>
            </a:r>
            <a:r>
              <a:rPr lang="en-US" sz="1600" i="0" u="none" strike="noStrike" cap="none" dirty="0">
                <a:solidFill>
                  <a:srgbClr val="F43535"/>
                </a:solidFill>
                <a:latin typeface="+mn-lt"/>
                <a:ea typeface="Helvetica Neue"/>
                <a:cs typeface="Helvetica Neue"/>
                <a:sym typeface="Helvetica Neue"/>
              </a:rPr>
              <a:t>‘</a:t>
            </a:r>
            <a:r>
              <a:rPr lang="en-US" sz="1600" b="1" i="0" u="none" strike="noStrike" cap="none" dirty="0">
                <a:solidFill>
                  <a:srgbClr val="F43535"/>
                </a:solidFill>
                <a:latin typeface="+mn-lt"/>
                <a:ea typeface="Helvetica Neue"/>
                <a:cs typeface="Helvetica Neue"/>
                <a:sym typeface="Helvetica Neue"/>
              </a:rPr>
              <a:t>location’.</a:t>
            </a:r>
            <a:endParaRPr sz="1600" i="0" u="none" strike="noStrike" cap="none" dirty="0">
              <a:solidFill>
                <a:srgbClr val="F43535"/>
              </a:solidFill>
              <a:latin typeface="+mn-lt"/>
              <a:ea typeface="Helvetica Neue"/>
              <a:cs typeface="Helvetica Neue"/>
              <a:sym typeface="Helvetica Neue"/>
            </a:endParaRPr>
          </a:p>
        </p:txBody>
      </p:sp>
      <p:sp>
        <p:nvSpPr>
          <p:cNvPr id="486" name="Google Shape;486;g119db0e5020_7_12"/>
          <p:cNvSpPr/>
          <p:nvPr/>
        </p:nvSpPr>
        <p:spPr>
          <a:xfrm>
            <a:off x="926114" y="4310919"/>
            <a:ext cx="418380" cy="418380"/>
          </a:xfrm>
          <a:prstGeom prst="ellipse">
            <a:avLst/>
          </a:prstGeom>
          <a:solidFill>
            <a:schemeClr val="bg2">
              <a:lumMod val="40000"/>
              <a:lumOff val="60000"/>
            </a:scheme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en-US" sz="2000" b="0" i="0" u="none" strike="noStrike" cap="none">
                <a:solidFill>
                  <a:srgbClr val="FFFFFF"/>
                </a:solidFill>
                <a:latin typeface="Trebuchet MS"/>
                <a:ea typeface="Trebuchet MS"/>
                <a:cs typeface="Trebuchet MS"/>
                <a:sym typeface="Trebuchet MS"/>
              </a:rPr>
              <a:t>5</a:t>
            </a:r>
            <a:endParaRPr sz="2000" b="0" i="0" u="none" strike="noStrike" cap="none">
              <a:solidFill>
                <a:srgbClr val="000000"/>
              </a:solidFill>
              <a:latin typeface="Trebuchet MS"/>
              <a:ea typeface="Trebuchet MS"/>
              <a:cs typeface="Trebuchet MS"/>
              <a:sym typeface="Trebuchet MS"/>
            </a:endParaRPr>
          </a:p>
        </p:txBody>
      </p:sp>
      <p:pic>
        <p:nvPicPr>
          <p:cNvPr id="487" name="Google Shape;487;g119db0e5020_7_12" descr="A red and white logo&#10;&#10;Description automatically generated with medium confidence"/>
          <p:cNvPicPr preferRelativeResize="0"/>
          <p:nvPr/>
        </p:nvPicPr>
        <p:blipFill rotWithShape="1">
          <a:blip r:embed="rId3">
            <a:alphaModFix/>
          </a:blip>
          <a:srcRect/>
          <a:stretch/>
        </p:blipFill>
        <p:spPr>
          <a:xfrm>
            <a:off x="5208558" y="5501759"/>
            <a:ext cx="1594610" cy="573398"/>
          </a:xfrm>
          <a:prstGeom prst="rect">
            <a:avLst/>
          </a:prstGeom>
          <a:noFill/>
          <a:ln>
            <a:noFill/>
          </a:ln>
        </p:spPr>
      </p:pic>
      <p:pic>
        <p:nvPicPr>
          <p:cNvPr id="488" name="Google Shape;488;g119db0e5020_7_12" descr="21 Best Things to Do in Vancouver"/>
          <p:cNvPicPr preferRelativeResize="0"/>
          <p:nvPr/>
        </p:nvPicPr>
        <p:blipFill rotWithShape="1">
          <a:blip r:embed="rId4">
            <a:alphaModFix/>
          </a:blip>
          <a:srcRect/>
          <a:stretch/>
        </p:blipFill>
        <p:spPr>
          <a:xfrm>
            <a:off x="1559476" y="5082234"/>
            <a:ext cx="2297177" cy="1720665"/>
          </a:xfrm>
          <a:prstGeom prst="rect">
            <a:avLst/>
          </a:prstGeom>
          <a:noFill/>
          <a:ln>
            <a:noFill/>
          </a:ln>
        </p:spPr>
      </p:pic>
      <p:pic>
        <p:nvPicPr>
          <p:cNvPr id="489" name="Google Shape;489;g119db0e5020_7_12" descr="Orlando 2022: Best of Orlando, FL Tourism - Tripadvisor"/>
          <p:cNvPicPr preferRelativeResize="0"/>
          <p:nvPr/>
        </p:nvPicPr>
        <p:blipFill rotWithShape="1">
          <a:blip r:embed="rId5">
            <a:alphaModFix/>
          </a:blip>
          <a:srcRect l="7692"/>
          <a:stretch/>
        </p:blipFill>
        <p:spPr>
          <a:xfrm>
            <a:off x="8075086" y="5076254"/>
            <a:ext cx="2394682" cy="1726367"/>
          </a:xfrm>
          <a:prstGeom prst="rect">
            <a:avLst/>
          </a:prstGeom>
          <a:noFill/>
          <a:ln>
            <a:noFill/>
          </a:ln>
        </p:spPr>
      </p:pic>
      <p:cxnSp>
        <p:nvCxnSpPr>
          <p:cNvPr id="490" name="Google Shape;490;g119db0e5020_7_12"/>
          <p:cNvCxnSpPr>
            <a:stCxn id="487" idx="1"/>
            <a:endCxn id="488" idx="0"/>
          </p:cNvCxnSpPr>
          <p:nvPr/>
        </p:nvCxnSpPr>
        <p:spPr>
          <a:xfrm rot="10800000">
            <a:off x="2708058" y="5082258"/>
            <a:ext cx="2500500" cy="706200"/>
          </a:xfrm>
          <a:prstGeom prst="curvedConnector4">
            <a:avLst>
              <a:gd name="adj1" fmla="val 27033"/>
              <a:gd name="adj2" fmla="val 132373"/>
            </a:avLst>
          </a:prstGeom>
          <a:noFill/>
          <a:ln w="19050" cap="flat" cmpd="sng">
            <a:solidFill>
              <a:schemeClr val="tx2">
                <a:lumMod val="90000"/>
              </a:schemeClr>
            </a:solidFill>
            <a:prstDash val="lgDash"/>
            <a:round/>
            <a:headEnd type="none" w="sm" len="sm"/>
            <a:tailEnd type="none" w="sm" len="sm"/>
          </a:ln>
        </p:spPr>
      </p:cxnSp>
      <p:cxnSp>
        <p:nvCxnSpPr>
          <p:cNvPr id="491" name="Google Shape;491;g119db0e5020_7_12"/>
          <p:cNvCxnSpPr>
            <a:stCxn id="487" idx="3"/>
            <a:endCxn id="489" idx="0"/>
          </p:cNvCxnSpPr>
          <p:nvPr/>
        </p:nvCxnSpPr>
        <p:spPr>
          <a:xfrm rot="10800000" flipH="1">
            <a:off x="6803168" y="5076258"/>
            <a:ext cx="2469300" cy="712200"/>
          </a:xfrm>
          <a:prstGeom prst="curvedConnector4">
            <a:avLst>
              <a:gd name="adj1" fmla="val 25755"/>
              <a:gd name="adj2" fmla="val 132099"/>
            </a:avLst>
          </a:prstGeom>
          <a:noFill/>
          <a:ln w="19050" cap="flat" cmpd="sng">
            <a:solidFill>
              <a:schemeClr val="tx2">
                <a:lumMod val="90000"/>
              </a:schemeClr>
            </a:solidFill>
            <a:prstDash val="lgDash"/>
            <a:round/>
            <a:headEnd type="none" w="sm" len="sm"/>
            <a:tailEnd type="none" w="sm" len="sm"/>
          </a:ln>
        </p:spPr>
      </p:cxnSp>
      <p:sp>
        <p:nvSpPr>
          <p:cNvPr id="492" name="Google Shape;492;g119db0e5020_7_12"/>
          <p:cNvSpPr txBox="1"/>
          <p:nvPr/>
        </p:nvSpPr>
        <p:spPr>
          <a:xfrm>
            <a:off x="3771503" y="4864990"/>
            <a:ext cx="859868"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u="none" strike="noStrike" cap="none" dirty="0">
                <a:solidFill>
                  <a:srgbClr val="FF0000"/>
                </a:solidFill>
                <a:latin typeface="Bad Script"/>
                <a:ea typeface="Bad Script"/>
                <a:cs typeface="Bad Script"/>
                <a:sym typeface="Bad Script"/>
              </a:rPr>
              <a:t>Clean</a:t>
            </a:r>
            <a:endParaRPr sz="2400" b="1" u="none" strike="noStrike" cap="none" dirty="0">
              <a:solidFill>
                <a:srgbClr val="FF0000"/>
              </a:solidFill>
              <a:latin typeface="Bad Script"/>
              <a:ea typeface="Bad Script"/>
              <a:cs typeface="Bad Script"/>
              <a:sym typeface="Bad Script"/>
            </a:endParaRPr>
          </a:p>
        </p:txBody>
      </p:sp>
      <p:sp>
        <p:nvSpPr>
          <p:cNvPr id="493" name="Google Shape;493;g119db0e5020_7_12"/>
          <p:cNvSpPr txBox="1"/>
          <p:nvPr/>
        </p:nvSpPr>
        <p:spPr>
          <a:xfrm>
            <a:off x="6983444" y="4839807"/>
            <a:ext cx="1194149"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rgbClr val="FF0000"/>
                </a:solidFill>
                <a:latin typeface="Bad Script"/>
                <a:ea typeface="Bad Script"/>
                <a:cs typeface="Bad Script"/>
                <a:sym typeface="Bad Script"/>
              </a:rPr>
              <a:t>Location</a:t>
            </a:r>
            <a:endParaRPr sz="2400" b="1" i="0" u="none" strike="noStrike" cap="none" dirty="0">
              <a:solidFill>
                <a:srgbClr val="FF0000"/>
              </a:solidFill>
              <a:latin typeface="Bad Script"/>
              <a:ea typeface="Bad Script"/>
              <a:cs typeface="Bad Script"/>
              <a:sym typeface="Bad Script"/>
            </a:endParaRPr>
          </a:p>
        </p:txBody>
      </p:sp>
      <p:sp>
        <p:nvSpPr>
          <p:cNvPr id="30" name="Google Shape;215;p5">
            <a:extLst>
              <a:ext uri="{FF2B5EF4-FFF2-40B4-BE49-F238E27FC236}">
                <a16:creationId xmlns:a16="http://schemas.microsoft.com/office/drawing/2014/main" id="{80676B51-38E2-4B67-B05E-AAABA3FBB67D}"/>
              </a:ext>
            </a:extLst>
          </p:cNvPr>
          <p:cNvSpPr txBox="1"/>
          <p:nvPr/>
        </p:nvSpPr>
        <p:spPr>
          <a:xfrm>
            <a:off x="1548182" y="536627"/>
            <a:ext cx="9095634" cy="70784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altLang="zh-CN" sz="4000" b="1" dirty="0">
                <a:solidFill>
                  <a:schemeClr val="tx1">
                    <a:lumMod val="65000"/>
                    <a:lumOff val="35000"/>
                  </a:schemeClr>
                </a:solidFill>
              </a:rPr>
              <a:t>Conclusions</a:t>
            </a:r>
            <a:endParaRPr sz="2000"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500" name="Google Shape;500;g119db0e5020_7_44"/>
          <p:cNvSpPr txBox="1"/>
          <p:nvPr/>
        </p:nvSpPr>
        <p:spPr>
          <a:xfrm>
            <a:off x="1791477" y="1225368"/>
            <a:ext cx="9909816"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rgbClr val="F43939"/>
                </a:solidFill>
                <a:latin typeface="Arial"/>
                <a:ea typeface="Arial"/>
                <a:cs typeface="Arial"/>
                <a:sym typeface="Arial"/>
              </a:rPr>
              <a:t>ABSA model accuracy can be improved:</a:t>
            </a:r>
            <a:endParaRPr sz="1600" b="1" i="0" u="none" strike="noStrike" cap="none" dirty="0">
              <a:solidFill>
                <a:srgbClr val="F4393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600" b="0" i="0" u="none" strike="noStrike" cap="none" dirty="0">
                <a:solidFill>
                  <a:schemeClr val="dk1"/>
                </a:solidFill>
                <a:latin typeface="Arial"/>
                <a:ea typeface="Arial"/>
                <a:cs typeface="Arial"/>
                <a:sym typeface="Arial"/>
              </a:rPr>
              <a:t>Fed with more training data with sentiment labels on our newly selected aspects, the accuracy of sentiment classification on that aspect of ABSA model can be improved.</a:t>
            </a:r>
            <a:endParaRPr sz="1600" b="0" i="0" u="none" strike="noStrike" cap="none" dirty="0">
              <a:solidFill>
                <a:schemeClr val="dk1"/>
              </a:solidFill>
              <a:latin typeface="Arial"/>
              <a:ea typeface="Arial"/>
              <a:cs typeface="Arial"/>
              <a:sym typeface="Arial"/>
            </a:endParaRPr>
          </a:p>
        </p:txBody>
      </p:sp>
      <p:sp>
        <p:nvSpPr>
          <p:cNvPr id="501" name="Google Shape;501;g119db0e5020_7_44"/>
          <p:cNvSpPr txBox="1"/>
          <p:nvPr/>
        </p:nvSpPr>
        <p:spPr>
          <a:xfrm>
            <a:off x="1791477" y="2329202"/>
            <a:ext cx="9909816" cy="11695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rgbClr val="F43939"/>
                </a:solidFill>
                <a:latin typeface="Arial"/>
                <a:ea typeface="Arial"/>
                <a:cs typeface="Arial"/>
                <a:sym typeface="Arial"/>
              </a:rPr>
              <a:t>Add more data to the model:</a:t>
            </a:r>
            <a:endParaRPr sz="1600" dirty="0"/>
          </a:p>
          <a:p>
            <a:pPr marL="0" marR="0" lvl="0" indent="0" algn="l" rtl="0">
              <a:lnSpc>
                <a:spcPct val="100000"/>
              </a:lnSpc>
              <a:spcBef>
                <a:spcPts val="0"/>
              </a:spcBef>
              <a:spcAft>
                <a:spcPts val="0"/>
              </a:spcAft>
              <a:buClr>
                <a:srgbClr val="000000"/>
              </a:buClr>
              <a:buSzPts val="1800"/>
              <a:buFont typeface="Arial"/>
              <a:buNone/>
            </a:pPr>
            <a:r>
              <a:rPr lang="en-US" sz="1600" b="0" i="0" u="none" strike="noStrike" cap="none" dirty="0">
                <a:solidFill>
                  <a:schemeClr val="dk1"/>
                </a:solidFill>
                <a:latin typeface="Arial"/>
                <a:ea typeface="Arial"/>
                <a:cs typeface="Arial"/>
                <a:sym typeface="Arial"/>
              </a:rPr>
              <a:t>Due to limitation of computing power (especially in the process of ABSA), we filtered data by selecting top cities and selected reviews through stratified sampling to reduce data volume. The model may be more robust with more reviews from more areas.</a:t>
            </a:r>
            <a:endParaRPr sz="1600" b="0" i="0" u="none" strike="noStrike" cap="none" dirty="0">
              <a:solidFill>
                <a:srgbClr val="000000"/>
              </a:solidFill>
              <a:latin typeface="Trebuchet MS"/>
              <a:ea typeface="Trebuchet MS"/>
              <a:cs typeface="Trebuchet MS"/>
              <a:sym typeface="Trebuchet MS"/>
            </a:endParaRPr>
          </a:p>
        </p:txBody>
      </p:sp>
      <p:sp>
        <p:nvSpPr>
          <p:cNvPr id="502" name="Google Shape;502;g119db0e5020_7_44"/>
          <p:cNvSpPr txBox="1"/>
          <p:nvPr/>
        </p:nvSpPr>
        <p:spPr>
          <a:xfrm>
            <a:off x="1791477" y="3715144"/>
            <a:ext cx="9909816" cy="11695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rgbClr val="F43939"/>
                </a:solidFill>
                <a:latin typeface="Arial"/>
                <a:ea typeface="Arial"/>
                <a:cs typeface="Arial"/>
                <a:sym typeface="Arial"/>
              </a:rPr>
              <a:t>Explore new trends after COVID-19:</a:t>
            </a:r>
            <a:endParaRPr sz="1600" dirty="0"/>
          </a:p>
          <a:p>
            <a:pPr marL="0" marR="0" lvl="0" indent="0" algn="l" rtl="0">
              <a:lnSpc>
                <a:spcPct val="100000"/>
              </a:lnSpc>
              <a:spcBef>
                <a:spcPts val="0"/>
              </a:spcBef>
              <a:spcAft>
                <a:spcPts val="0"/>
              </a:spcAft>
              <a:buClr>
                <a:srgbClr val="000000"/>
              </a:buClr>
              <a:buSzPts val="1800"/>
              <a:buFont typeface="Arial"/>
              <a:buNone/>
            </a:pPr>
            <a:r>
              <a:rPr lang="en-US" sz="1600" b="0" i="0" u="none" strike="noStrike" cap="none" dirty="0">
                <a:solidFill>
                  <a:schemeClr val="dk1"/>
                </a:solidFill>
                <a:latin typeface="Trebuchet MS"/>
                <a:ea typeface="Trebuchet MS"/>
                <a:cs typeface="Trebuchet MS"/>
                <a:sym typeface="Trebuchet MS"/>
              </a:rPr>
              <a:t>The reviews data extracted mainly range from 2010 for 2020, where post-COVID-19 data accounts for a small proportion. Considering social and economic changes after pandemic, it is of great value to explore new post-COVID trends.</a:t>
            </a:r>
            <a:endParaRPr sz="1600" b="0" i="0" u="none" strike="noStrike" cap="none" dirty="0">
              <a:solidFill>
                <a:srgbClr val="000000"/>
              </a:solidFill>
              <a:latin typeface="Trebuchet MS"/>
              <a:ea typeface="Trebuchet MS"/>
              <a:cs typeface="Trebuchet MS"/>
              <a:sym typeface="Trebuchet MS"/>
            </a:endParaRPr>
          </a:p>
        </p:txBody>
      </p:sp>
      <p:sp>
        <p:nvSpPr>
          <p:cNvPr id="503" name="Google Shape;503;g119db0e5020_7_44"/>
          <p:cNvSpPr txBox="1"/>
          <p:nvPr/>
        </p:nvSpPr>
        <p:spPr>
          <a:xfrm>
            <a:off x="1791477" y="5145838"/>
            <a:ext cx="9909816"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rgbClr val="F43939"/>
                </a:solidFill>
                <a:latin typeface="Arial"/>
                <a:ea typeface="Arial"/>
                <a:cs typeface="Arial"/>
                <a:sym typeface="Arial"/>
              </a:rPr>
              <a:t>Application in consumer experience for businesses:</a:t>
            </a:r>
            <a:endParaRPr sz="1600" dirty="0"/>
          </a:p>
          <a:p>
            <a:pPr marL="0" marR="0" lvl="0" indent="0" algn="l" rtl="0">
              <a:lnSpc>
                <a:spcPct val="100000"/>
              </a:lnSpc>
              <a:spcBef>
                <a:spcPts val="0"/>
              </a:spcBef>
              <a:spcAft>
                <a:spcPts val="0"/>
              </a:spcAft>
              <a:buClr>
                <a:srgbClr val="000000"/>
              </a:buClr>
              <a:buSzPts val="1800"/>
              <a:buFont typeface="Arial"/>
              <a:buNone/>
            </a:pPr>
            <a:r>
              <a:rPr lang="en-US" sz="1600" b="0" i="0" u="none" strike="noStrike" cap="none" dirty="0">
                <a:solidFill>
                  <a:schemeClr val="dk1"/>
                </a:solidFill>
                <a:latin typeface="Arial"/>
                <a:ea typeface="Arial"/>
                <a:cs typeface="Arial"/>
                <a:sym typeface="Arial"/>
              </a:rPr>
              <a:t>Our model can be included in a more advanced marketing analytics system to draw insights from consumer comments and convert them into guidelines for the business companies. </a:t>
            </a:r>
            <a:endParaRPr sz="1600" b="0" i="0" u="none" strike="noStrike" cap="none" dirty="0">
              <a:solidFill>
                <a:srgbClr val="000000"/>
              </a:solidFill>
              <a:latin typeface="Trebuchet MS"/>
              <a:ea typeface="Trebuchet MS"/>
              <a:cs typeface="Trebuchet MS"/>
              <a:sym typeface="Trebuchet MS"/>
            </a:endParaRPr>
          </a:p>
        </p:txBody>
      </p:sp>
      <p:pic>
        <p:nvPicPr>
          <p:cNvPr id="504" name="Google Shape;504;g119db0e5020_7_44" descr="条形图演示文稿 纯色填充"/>
          <p:cNvPicPr preferRelativeResize="0"/>
          <p:nvPr/>
        </p:nvPicPr>
        <p:blipFill rotWithShape="1">
          <a:blip r:embed="rId3">
            <a:alphaModFix/>
          </a:blip>
          <a:srcRect/>
          <a:stretch/>
        </p:blipFill>
        <p:spPr>
          <a:xfrm>
            <a:off x="606490" y="1279994"/>
            <a:ext cx="914400" cy="914400"/>
          </a:xfrm>
          <a:prstGeom prst="rect">
            <a:avLst/>
          </a:prstGeom>
          <a:noFill/>
          <a:ln>
            <a:noFill/>
          </a:ln>
        </p:spPr>
      </p:pic>
      <p:pic>
        <p:nvPicPr>
          <p:cNvPr id="505" name="Google Shape;505;g119db0e5020_7_44" descr="数据库 纯色填充"/>
          <p:cNvPicPr preferRelativeResize="0"/>
          <p:nvPr/>
        </p:nvPicPr>
        <p:blipFill rotWithShape="1">
          <a:blip r:embed="rId4">
            <a:alphaModFix/>
          </a:blip>
          <a:srcRect/>
          <a:stretch/>
        </p:blipFill>
        <p:spPr>
          <a:xfrm>
            <a:off x="606490" y="2462964"/>
            <a:ext cx="914400" cy="914400"/>
          </a:xfrm>
          <a:prstGeom prst="rect">
            <a:avLst/>
          </a:prstGeom>
          <a:noFill/>
          <a:ln>
            <a:noFill/>
          </a:ln>
        </p:spPr>
      </p:pic>
      <p:pic>
        <p:nvPicPr>
          <p:cNvPr id="506" name="Google Shape;506;g119db0e5020_7_44" descr="戴口罩的脸 轮廓"/>
          <p:cNvPicPr preferRelativeResize="0"/>
          <p:nvPr/>
        </p:nvPicPr>
        <p:blipFill rotWithShape="1">
          <a:blip r:embed="rId5">
            <a:alphaModFix/>
          </a:blip>
          <a:srcRect/>
          <a:stretch/>
        </p:blipFill>
        <p:spPr>
          <a:xfrm>
            <a:off x="606490" y="3893836"/>
            <a:ext cx="914400" cy="914400"/>
          </a:xfrm>
          <a:prstGeom prst="rect">
            <a:avLst/>
          </a:prstGeom>
          <a:noFill/>
          <a:ln>
            <a:noFill/>
          </a:ln>
        </p:spPr>
      </p:pic>
      <p:pic>
        <p:nvPicPr>
          <p:cNvPr id="507" name="Google Shape;507;g119db0e5020_7_44" descr="用户 纯色填充"/>
          <p:cNvPicPr preferRelativeResize="0"/>
          <p:nvPr/>
        </p:nvPicPr>
        <p:blipFill rotWithShape="1">
          <a:blip r:embed="rId6">
            <a:alphaModFix/>
          </a:blip>
          <a:srcRect/>
          <a:stretch/>
        </p:blipFill>
        <p:spPr>
          <a:xfrm>
            <a:off x="606490" y="5196454"/>
            <a:ext cx="914400" cy="914400"/>
          </a:xfrm>
          <a:prstGeom prst="rect">
            <a:avLst/>
          </a:prstGeom>
          <a:noFill/>
          <a:ln>
            <a:noFill/>
          </a:ln>
        </p:spPr>
      </p:pic>
      <p:sp>
        <p:nvSpPr>
          <p:cNvPr id="12" name="Google Shape;215;p5">
            <a:extLst>
              <a:ext uri="{FF2B5EF4-FFF2-40B4-BE49-F238E27FC236}">
                <a16:creationId xmlns:a16="http://schemas.microsoft.com/office/drawing/2014/main" id="{383CF9CB-4D68-46A6-8CF9-B3500AA10A10}"/>
              </a:ext>
            </a:extLst>
          </p:cNvPr>
          <p:cNvSpPr txBox="1"/>
          <p:nvPr/>
        </p:nvSpPr>
        <p:spPr>
          <a:xfrm>
            <a:off x="1548182" y="536627"/>
            <a:ext cx="9095634"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altLang="zh-CN" sz="3600" b="1" dirty="0">
                <a:solidFill>
                  <a:schemeClr val="tx1">
                    <a:lumMod val="65000"/>
                    <a:lumOff val="35000"/>
                  </a:schemeClr>
                </a:solidFill>
              </a:rPr>
              <a:t>Limitation and Future Work</a:t>
            </a:r>
            <a:endParaRPr sz="1800" dirty="0">
              <a:solidFill>
                <a:schemeClr val="tx1">
                  <a:lumMod val="65000"/>
                  <a:lumOff val="3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3" name="Google Shape;513;g119c3a00f48_1_23"/>
          <p:cNvSpPr txBox="1">
            <a:spLocks noGrp="1"/>
          </p:cNvSpPr>
          <p:nvPr>
            <p:ph type="body" idx="1"/>
          </p:nvPr>
        </p:nvSpPr>
        <p:spPr>
          <a:xfrm>
            <a:off x="714375" y="1492250"/>
            <a:ext cx="10515600" cy="4760400"/>
          </a:xfrm>
          <a:prstGeom prst="roundRect">
            <a:avLst>
              <a:gd name="adj" fmla="val 10864"/>
            </a:avLst>
          </a:prstGeom>
          <a:solidFill>
            <a:schemeClr val="tx2"/>
          </a:solidFill>
          <a:ln>
            <a:noFill/>
          </a:ln>
        </p:spPr>
        <p:txBody>
          <a:bodyPr spcFirstLastPara="1" wrap="square" lIns="91425" tIns="45700" rIns="91425" bIns="45700" anchor="t" anchorCtr="0">
            <a:normAutofit fontScale="92500" lnSpcReduction="10000"/>
          </a:bodyPr>
          <a:lstStyle/>
          <a:p>
            <a:pPr marL="224790" indent="-171450">
              <a:spcBef>
                <a:spcPts val="0"/>
              </a:spcBef>
              <a:buSzPct val="100000"/>
            </a:pPr>
            <a:r>
              <a:rPr lang="en-US" sz="1200" dirty="0">
                <a:solidFill>
                  <a:schemeClr val="tx1">
                    <a:lumMod val="65000"/>
                    <a:lumOff val="35000"/>
                  </a:schemeClr>
                </a:solidFill>
                <a:latin typeface="+mn-lt"/>
              </a:rPr>
              <a:t>https://aclanthology.org/N19-1242.pdf</a:t>
            </a:r>
            <a:endParaRPr sz="1200" dirty="0">
              <a:solidFill>
                <a:schemeClr val="tx1">
                  <a:lumMod val="65000"/>
                  <a:lumOff val="35000"/>
                </a:schemeClr>
              </a:solidFill>
              <a:latin typeface="+mn-lt"/>
            </a:endParaRPr>
          </a:p>
          <a:p>
            <a:pPr marL="224790" indent="-171450">
              <a:buSzPct val="100000"/>
            </a:pPr>
            <a:r>
              <a:rPr lang="en-US" sz="1200" dirty="0">
                <a:solidFill>
                  <a:schemeClr val="tx1">
                    <a:lumMod val="65000"/>
                    <a:lumOff val="35000"/>
                  </a:schemeClr>
                </a:solidFill>
                <a:latin typeface="+mn-lt"/>
              </a:rPr>
              <a:t>https://github.com/ScalaConsultants/Aspect-Based-Sentiment-Analysis</a:t>
            </a:r>
            <a:endParaRPr sz="1200" dirty="0">
              <a:solidFill>
                <a:schemeClr val="tx1">
                  <a:lumMod val="65000"/>
                  <a:lumOff val="35000"/>
                </a:schemeClr>
              </a:solidFill>
              <a:latin typeface="+mn-lt"/>
            </a:endParaRPr>
          </a:p>
          <a:p>
            <a:pPr marL="224790" indent="-171450">
              <a:buSzPct val="100000"/>
            </a:pPr>
            <a:r>
              <a:rPr lang="en-US" sz="1200" dirty="0">
                <a:solidFill>
                  <a:schemeClr val="tx1">
                    <a:lumMod val="65000"/>
                    <a:lumOff val="35000"/>
                  </a:schemeClr>
                </a:solidFill>
                <a:latin typeface="+mn-lt"/>
              </a:rPr>
              <a:t>https://link.springer.com/article/10.1007/s11063-021-10596-6</a:t>
            </a:r>
            <a:endParaRPr sz="1200" dirty="0">
              <a:solidFill>
                <a:schemeClr val="tx1">
                  <a:lumMod val="65000"/>
                  <a:lumOff val="35000"/>
                </a:schemeClr>
              </a:solidFill>
              <a:latin typeface="+mn-lt"/>
            </a:endParaRPr>
          </a:p>
          <a:p>
            <a:pPr marL="224790" indent="-171450">
              <a:buSzPct val="100000"/>
            </a:pPr>
            <a:r>
              <a:rPr lang="en-US" sz="1200" dirty="0">
                <a:solidFill>
                  <a:schemeClr val="tx1">
                    <a:lumMod val="65000"/>
                    <a:lumOff val="35000"/>
                  </a:schemeClr>
                </a:solidFill>
                <a:latin typeface="+mn-lt"/>
              </a:rPr>
              <a:t>https://www.mdpi.com/2076-3417/9/16/3239/htm</a:t>
            </a:r>
          </a:p>
          <a:p>
            <a:pPr marL="224790" indent="-171450">
              <a:buSzPct val="100000"/>
            </a:pPr>
            <a:r>
              <a:rPr lang="en-US" sz="1200" dirty="0">
                <a:solidFill>
                  <a:schemeClr val="tx1">
                    <a:lumMod val="65000"/>
                    <a:lumOff val="35000"/>
                  </a:schemeClr>
                </a:solidFill>
                <a:latin typeface="+mn-lt"/>
                <a:hlinkClick r:id="rId3">
                  <a:extLst>
                    <a:ext uri="{A12FA001-AC4F-418D-AE19-62706E023703}">
                      <ahyp:hlinkClr xmlns:ahyp="http://schemas.microsoft.com/office/drawing/2018/hyperlinkcolor" val="tx"/>
                    </a:ext>
                  </a:extLst>
                </a:hlinkClick>
              </a:rPr>
              <a:t>https://datascience.stackexchange.com/questions/31402/multicollinearity-in-decision-tree</a:t>
            </a:r>
            <a:endParaRPr lang="en-US" sz="1200" dirty="0">
              <a:solidFill>
                <a:schemeClr val="tx1">
                  <a:lumMod val="65000"/>
                  <a:lumOff val="35000"/>
                </a:schemeClr>
              </a:solidFill>
              <a:latin typeface="+mn-lt"/>
            </a:endParaRPr>
          </a:p>
          <a:p>
            <a:pPr marL="224790" indent="-171450">
              <a:buSzPct val="100000"/>
            </a:pPr>
            <a:r>
              <a:rPr lang="en-US" sz="1200" dirty="0">
                <a:solidFill>
                  <a:schemeClr val="tx1">
                    <a:lumMod val="65000"/>
                    <a:lumOff val="35000"/>
                  </a:schemeClr>
                </a:solidFill>
                <a:latin typeface="+mn-lt"/>
              </a:rPr>
              <a:t>Peri C (2006). The universe of food quality. Food Qual. Prefer., 17(1-2): 3-8.</a:t>
            </a:r>
          </a:p>
          <a:p>
            <a:pPr marL="224790" indent="-171450">
              <a:buSzPct val="100000"/>
            </a:pPr>
            <a:r>
              <a:rPr lang="en-US" sz="1200" dirty="0">
                <a:solidFill>
                  <a:schemeClr val="tx1">
                    <a:lumMod val="65000"/>
                    <a:lumOff val="35000"/>
                  </a:schemeClr>
                </a:solidFill>
                <a:latin typeface="+mn-lt"/>
              </a:rPr>
              <a:t>Jamal A, </a:t>
            </a:r>
            <a:r>
              <a:rPr lang="en-US" sz="1200" dirty="0" err="1">
                <a:solidFill>
                  <a:schemeClr val="tx1">
                    <a:lumMod val="65000"/>
                    <a:lumOff val="35000"/>
                  </a:schemeClr>
                </a:solidFill>
                <a:latin typeface="+mn-lt"/>
              </a:rPr>
              <a:t>Anastasiadou</a:t>
            </a:r>
            <a:r>
              <a:rPr lang="en-US" sz="1200" dirty="0">
                <a:solidFill>
                  <a:schemeClr val="tx1">
                    <a:lumMod val="65000"/>
                    <a:lumOff val="35000"/>
                  </a:schemeClr>
                </a:solidFill>
                <a:latin typeface="+mn-lt"/>
              </a:rPr>
              <a:t> K (2009). Investigating the effects of service quality dimensions and expertise on loyalty. Eur. J. Mark., 43(3): 398- 420</a:t>
            </a:r>
          </a:p>
          <a:p>
            <a:pPr marL="224790" indent="-171450">
              <a:buSzPct val="100000"/>
            </a:pPr>
            <a:r>
              <a:rPr lang="en-US" sz="1200" dirty="0">
                <a:solidFill>
                  <a:schemeClr val="tx1">
                    <a:lumMod val="65000"/>
                    <a:lumOff val="35000"/>
                  </a:schemeClr>
                </a:solidFill>
                <a:latin typeface="+mn-lt"/>
              </a:rPr>
              <a:t>Kim WG, Lee YK, </a:t>
            </a:r>
            <a:r>
              <a:rPr lang="en-US" sz="1200" dirty="0" err="1">
                <a:solidFill>
                  <a:schemeClr val="tx1">
                    <a:lumMod val="65000"/>
                    <a:lumOff val="35000"/>
                  </a:schemeClr>
                </a:solidFill>
                <a:latin typeface="+mn-lt"/>
              </a:rPr>
              <a:t>Yoo</a:t>
            </a:r>
            <a:r>
              <a:rPr lang="en-US" sz="1200" dirty="0">
                <a:solidFill>
                  <a:schemeClr val="tx1">
                    <a:lumMod val="65000"/>
                    <a:lumOff val="35000"/>
                  </a:schemeClr>
                </a:solidFill>
                <a:latin typeface="+mn-lt"/>
              </a:rPr>
              <a:t> YJ (2006). Predictors of relationship quality and relationship outcomes in luxury restaurants. J. Hosp. Tour. Res., 30(2): 143-169</a:t>
            </a:r>
          </a:p>
          <a:p>
            <a:pPr marL="224790" indent="-171450">
              <a:buSzPct val="100000"/>
            </a:pPr>
            <a:r>
              <a:rPr lang="en-US" sz="1200" dirty="0">
                <a:solidFill>
                  <a:schemeClr val="tx1">
                    <a:lumMod val="65000"/>
                    <a:lumOff val="35000"/>
                  </a:schemeClr>
                </a:solidFill>
                <a:latin typeface="+mn-lt"/>
              </a:rPr>
              <a:t>Hyun SS (2010). Predictors of relationship quality and loyalty in the chain restaurant industry. Cornell Hosp. Q., 51(2): 251-267.</a:t>
            </a:r>
          </a:p>
          <a:p>
            <a:pPr marL="224790" indent="-171450">
              <a:buSzPct val="100000"/>
            </a:pPr>
            <a:r>
              <a:rPr lang="en-US" sz="1200" dirty="0">
                <a:solidFill>
                  <a:schemeClr val="tx1">
                    <a:lumMod val="65000"/>
                    <a:lumOff val="35000"/>
                  </a:schemeClr>
                </a:solidFill>
                <a:latin typeface="+mn-lt"/>
                <a:hlinkClick r:id="rId4">
                  <a:extLst>
                    <a:ext uri="{A12FA001-AC4F-418D-AE19-62706E023703}">
                      <ahyp:hlinkClr xmlns:ahyp="http://schemas.microsoft.com/office/drawing/2018/hyperlinkcolor" val="tx"/>
                    </a:ext>
                  </a:extLst>
                </a:hlinkClick>
              </a:rPr>
              <a:t>https://towardsdatascience.com/ridge-and-lasso-regression-a-complete-guide-with-python-scikit-learn-e20e34bcbf0b</a:t>
            </a:r>
            <a:endParaRPr lang="en-US" sz="1200" dirty="0">
              <a:solidFill>
                <a:schemeClr val="tx1">
                  <a:lumMod val="65000"/>
                  <a:lumOff val="35000"/>
                </a:schemeClr>
              </a:solidFill>
              <a:latin typeface="+mn-lt"/>
            </a:endParaRPr>
          </a:p>
          <a:p>
            <a:pPr marL="224790" indent="-171450">
              <a:buSzPct val="100000"/>
            </a:pPr>
            <a:r>
              <a:rPr lang="en-US" sz="1200" dirty="0">
                <a:solidFill>
                  <a:schemeClr val="tx1">
                    <a:lumMod val="65000"/>
                    <a:lumOff val="35000"/>
                  </a:schemeClr>
                </a:solidFill>
                <a:latin typeface="+mn-lt"/>
                <a:hlinkClick r:id="rId5">
                  <a:extLst>
                    <a:ext uri="{A12FA001-AC4F-418D-AE19-62706E023703}">
                      <ahyp:hlinkClr xmlns:ahyp="http://schemas.microsoft.com/office/drawing/2018/hyperlinkcolor" val="tx"/>
                    </a:ext>
                  </a:extLst>
                </a:hlinkClick>
              </a:rPr>
              <a:t>https://stats.stackexchange.com/questions/108614/regression-in-pn-setting-how-to-choose-regularization-method-lasso-pls-pc</a:t>
            </a:r>
            <a:endParaRPr lang="en-US" sz="1200" dirty="0">
              <a:solidFill>
                <a:schemeClr val="tx1">
                  <a:lumMod val="65000"/>
                  <a:lumOff val="35000"/>
                </a:schemeClr>
              </a:solidFill>
              <a:latin typeface="+mn-lt"/>
            </a:endParaRPr>
          </a:p>
          <a:p>
            <a:pPr marL="224790" indent="-171450">
              <a:buSzPct val="100000"/>
            </a:pPr>
            <a:r>
              <a:rPr lang="en-US" sz="1200" dirty="0">
                <a:solidFill>
                  <a:schemeClr val="tx1">
                    <a:lumMod val="65000"/>
                    <a:lumOff val="35000"/>
                  </a:schemeClr>
                </a:solidFill>
                <a:latin typeface="+mn-lt"/>
                <a:hlinkClick r:id="rId6">
                  <a:extLst>
                    <a:ext uri="{A12FA001-AC4F-418D-AE19-62706E023703}">
                      <ahyp:hlinkClr xmlns:ahyp="http://schemas.microsoft.com/office/drawing/2018/hyperlinkcolor" val="tx"/>
                    </a:ext>
                  </a:extLst>
                </a:hlinkClick>
              </a:rPr>
              <a:t>https://en.wikipedia.org/wiki/Principal_component_regression</a:t>
            </a:r>
            <a:endParaRPr lang="en-US" sz="1200" dirty="0">
              <a:solidFill>
                <a:schemeClr val="tx1">
                  <a:lumMod val="65000"/>
                  <a:lumOff val="35000"/>
                </a:schemeClr>
              </a:solidFill>
              <a:latin typeface="+mn-lt"/>
            </a:endParaRPr>
          </a:p>
          <a:p>
            <a:pPr marL="224790" indent="-171450">
              <a:buSzPct val="100000"/>
            </a:pPr>
            <a:r>
              <a:rPr lang="en-US" sz="1200" dirty="0">
                <a:solidFill>
                  <a:schemeClr val="tx1">
                    <a:lumMod val="65000"/>
                    <a:lumOff val="35000"/>
                  </a:schemeClr>
                </a:solidFill>
                <a:latin typeface="+mn-lt"/>
                <a:hlinkClick r:id="rId7">
                  <a:extLst>
                    <a:ext uri="{A12FA001-AC4F-418D-AE19-62706E023703}">
                      <ahyp:hlinkClr xmlns:ahyp="http://schemas.microsoft.com/office/drawing/2018/hyperlinkcolor" val="tx"/>
                    </a:ext>
                  </a:extLst>
                </a:hlinkClick>
              </a:rPr>
              <a:t>https://en.wikipedia.org/wiki/Partial_least_squares_regression</a:t>
            </a:r>
            <a:endParaRPr lang="en-US" sz="1200" dirty="0">
              <a:solidFill>
                <a:schemeClr val="tx1">
                  <a:lumMod val="65000"/>
                  <a:lumOff val="35000"/>
                </a:schemeClr>
              </a:solidFill>
              <a:latin typeface="+mn-lt"/>
            </a:endParaRPr>
          </a:p>
          <a:p>
            <a:pPr marL="224790" indent="-171450">
              <a:buSzPct val="100000"/>
            </a:pPr>
            <a:r>
              <a:rPr lang="en-US" sz="1200" dirty="0">
                <a:solidFill>
                  <a:schemeClr val="tx1">
                    <a:lumMod val="65000"/>
                    <a:lumOff val="35000"/>
                  </a:schemeClr>
                </a:solidFill>
                <a:latin typeface="+mn-lt"/>
                <a:hlinkClick r:id="rId8">
                  <a:extLst>
                    <a:ext uri="{A12FA001-AC4F-418D-AE19-62706E023703}">
                      <ahyp:hlinkClr xmlns:ahyp="http://schemas.microsoft.com/office/drawing/2018/hyperlinkcolor" val="tx"/>
                    </a:ext>
                  </a:extLst>
                </a:hlinkClick>
              </a:rPr>
              <a:t>https://scikit-learn.org/stable/modules/clustering.html#</a:t>
            </a:r>
            <a:endParaRPr lang="en-US" sz="1200" dirty="0">
              <a:solidFill>
                <a:schemeClr val="tx1">
                  <a:lumMod val="65000"/>
                  <a:lumOff val="35000"/>
                </a:schemeClr>
              </a:solidFill>
              <a:latin typeface="+mn-lt"/>
            </a:endParaRPr>
          </a:p>
          <a:p>
            <a:pPr marL="224790" indent="-171450">
              <a:buSzPct val="100000"/>
            </a:pPr>
            <a:r>
              <a:rPr lang="en-US" sz="1200" dirty="0">
                <a:solidFill>
                  <a:schemeClr val="tx1">
                    <a:lumMod val="65000"/>
                    <a:lumOff val="35000"/>
                  </a:schemeClr>
                </a:solidFill>
                <a:latin typeface="+mn-lt"/>
                <a:hlinkClick r:id="rId9">
                  <a:extLst>
                    <a:ext uri="{A12FA001-AC4F-418D-AE19-62706E023703}">
                      <ahyp:hlinkClr xmlns:ahyp="http://schemas.microsoft.com/office/drawing/2018/hyperlinkcolor" val="tx"/>
                    </a:ext>
                  </a:extLst>
                </a:hlinkClick>
              </a:rPr>
              <a:t>https://statisticsbyjim.com/regression/multicollinearity-in-regression-analysis/#:~:text=Multicollinearity%20reduces%20the%20precision%20of,variables%20that%20are%20statistically%20significant</a:t>
            </a:r>
            <a:r>
              <a:rPr lang="en-US" sz="1200" dirty="0">
                <a:solidFill>
                  <a:schemeClr val="tx1">
                    <a:lumMod val="65000"/>
                    <a:lumOff val="35000"/>
                  </a:schemeClr>
                </a:solidFill>
                <a:latin typeface="+mn-lt"/>
              </a:rPr>
              <a:t>.</a:t>
            </a:r>
          </a:p>
          <a:p>
            <a:pPr marL="224790" indent="-171450">
              <a:buSzPct val="100000"/>
            </a:pPr>
            <a:r>
              <a:rPr lang="en-US" sz="1200" dirty="0">
                <a:solidFill>
                  <a:schemeClr val="tx1">
                    <a:lumMod val="65000"/>
                    <a:lumOff val="35000"/>
                  </a:schemeClr>
                </a:solidFill>
                <a:latin typeface="+mn-lt"/>
                <a:ea typeface="Arial"/>
                <a:cs typeface="Arial"/>
                <a:sym typeface="Arial"/>
              </a:rPr>
              <a:t>https://scientistcafe.com/ids/ridge-regression.html</a:t>
            </a:r>
            <a:endParaRPr sz="1200" dirty="0">
              <a:solidFill>
                <a:schemeClr val="tx1">
                  <a:lumMod val="65000"/>
                  <a:lumOff val="35000"/>
                </a:schemeClr>
              </a:solidFill>
              <a:latin typeface="+mn-lt"/>
              <a:ea typeface="Arial"/>
              <a:cs typeface="Arial"/>
              <a:sym typeface="Arial"/>
            </a:endParaRPr>
          </a:p>
        </p:txBody>
      </p:sp>
      <p:sp>
        <p:nvSpPr>
          <p:cNvPr id="6" name="Google Shape;215;p5">
            <a:extLst>
              <a:ext uri="{FF2B5EF4-FFF2-40B4-BE49-F238E27FC236}">
                <a16:creationId xmlns:a16="http://schemas.microsoft.com/office/drawing/2014/main" id="{118F3DD6-F12B-40C0-BFBB-2EAA1BD36137}"/>
              </a:ext>
            </a:extLst>
          </p:cNvPr>
          <p:cNvSpPr txBox="1"/>
          <p:nvPr/>
        </p:nvSpPr>
        <p:spPr>
          <a:xfrm>
            <a:off x="1548182" y="536627"/>
            <a:ext cx="9095634"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altLang="zh-CN" sz="3600" b="1" dirty="0">
                <a:solidFill>
                  <a:schemeClr val="tx1">
                    <a:lumMod val="65000"/>
                    <a:lumOff val="35000"/>
                  </a:schemeClr>
                </a:solidFill>
              </a:rPr>
              <a:t>References</a:t>
            </a:r>
            <a:endParaRPr sz="1800" dirty="0">
              <a:solidFill>
                <a:schemeClr val="tx1">
                  <a:lumMod val="65000"/>
                  <a:lumOff val="3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
          <p:cNvPicPr preferRelativeResize="0">
            <a:picLocks noGrp="1"/>
          </p:cNvPicPr>
          <p:nvPr>
            <p:ph type="pic" idx="2"/>
          </p:nvPr>
        </p:nvPicPr>
        <p:blipFill rotWithShape="1">
          <a:blip r:embed="rId3">
            <a:alphaModFix/>
          </a:blip>
          <a:srcRect l="5556" r="5555"/>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FB8EEA40-4880-402F-A506-098316DFDD77}"/>
              </a:ext>
            </a:extLst>
          </p:cNvPr>
          <p:cNvSpPr txBox="1"/>
          <p:nvPr/>
        </p:nvSpPr>
        <p:spPr>
          <a:xfrm>
            <a:off x="3762375" y="3013501"/>
            <a:ext cx="4667250" cy="830997"/>
          </a:xfrm>
          <a:prstGeom prst="rect">
            <a:avLst/>
          </a:prstGeom>
          <a:noFill/>
        </p:spPr>
        <p:txBody>
          <a:bodyPr wrap="square" rtlCol="0">
            <a:spAutoFit/>
          </a:bodyPr>
          <a:lstStyle/>
          <a:p>
            <a:pPr algn="ctr"/>
            <a:r>
              <a:rPr lang="en-US" sz="4800" b="1" dirty="0">
                <a:solidFill>
                  <a:schemeClr val="bg1"/>
                </a:solidFill>
              </a:rPr>
              <a:t>Q &amp; A</a:t>
            </a:r>
          </a:p>
        </p:txBody>
      </p:sp>
    </p:spTree>
    <p:extLst>
      <p:ext uri="{BB962C8B-B14F-4D97-AF65-F5344CB8AC3E}">
        <p14:creationId xmlns:p14="http://schemas.microsoft.com/office/powerpoint/2010/main" val="908618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
          <p:cNvPicPr preferRelativeResize="0">
            <a:picLocks noGrp="1"/>
          </p:cNvPicPr>
          <p:nvPr>
            <p:ph type="pic" idx="2"/>
          </p:nvPr>
        </p:nvPicPr>
        <p:blipFill rotWithShape="1">
          <a:blip r:embed="rId3">
            <a:alphaModFix/>
          </a:blip>
          <a:srcRect l="5556" r="5555"/>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FB8EEA40-4880-402F-A506-098316DFDD77}"/>
              </a:ext>
            </a:extLst>
          </p:cNvPr>
          <p:cNvSpPr txBox="1"/>
          <p:nvPr/>
        </p:nvSpPr>
        <p:spPr>
          <a:xfrm>
            <a:off x="3762375" y="3013501"/>
            <a:ext cx="4667250" cy="830997"/>
          </a:xfrm>
          <a:prstGeom prst="rect">
            <a:avLst/>
          </a:prstGeom>
          <a:noFill/>
        </p:spPr>
        <p:txBody>
          <a:bodyPr wrap="square" rtlCol="0">
            <a:spAutoFit/>
          </a:bodyPr>
          <a:lstStyle/>
          <a:p>
            <a:pPr algn="ctr"/>
            <a:r>
              <a:rPr lang="en-US" sz="4800" b="1" dirty="0">
                <a:solidFill>
                  <a:schemeClr val="bg1"/>
                </a:solidFill>
              </a:rPr>
              <a:t>Appendix</a:t>
            </a:r>
          </a:p>
        </p:txBody>
      </p:sp>
    </p:spTree>
    <p:extLst>
      <p:ext uri="{BB962C8B-B14F-4D97-AF65-F5344CB8AC3E}">
        <p14:creationId xmlns:p14="http://schemas.microsoft.com/office/powerpoint/2010/main" val="13355168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5" name="Google Shape;555;g119c4b7377f_0_22"/>
          <p:cNvPicPr preferRelativeResize="0"/>
          <p:nvPr/>
        </p:nvPicPr>
        <p:blipFill>
          <a:blip r:embed="rId3">
            <a:alphaModFix/>
          </a:blip>
          <a:stretch>
            <a:fillRect/>
          </a:stretch>
        </p:blipFill>
        <p:spPr>
          <a:xfrm>
            <a:off x="1104900" y="1703513"/>
            <a:ext cx="3924300" cy="3952875"/>
          </a:xfrm>
          <a:prstGeom prst="rect">
            <a:avLst/>
          </a:prstGeom>
          <a:noFill/>
          <a:ln>
            <a:noFill/>
          </a:ln>
        </p:spPr>
      </p:pic>
      <p:sp>
        <p:nvSpPr>
          <p:cNvPr id="556" name="Google Shape;556;g119c4b7377f_0_22"/>
          <p:cNvSpPr/>
          <p:nvPr/>
        </p:nvSpPr>
        <p:spPr>
          <a:xfrm>
            <a:off x="2307150" y="2991550"/>
            <a:ext cx="1519800" cy="370200"/>
          </a:xfrm>
          <a:prstGeom prst="roundRect">
            <a:avLst>
              <a:gd name="adj" fmla="val 16667"/>
            </a:avLst>
          </a:prstGeom>
          <a:noFill/>
          <a:ln w="28575" cap="flat" cmpd="sng">
            <a:solidFill>
              <a:srgbClr val="F439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g119c4b7377f_0_22"/>
          <p:cNvSpPr txBox="1"/>
          <p:nvPr/>
        </p:nvSpPr>
        <p:spPr>
          <a:xfrm>
            <a:off x="1104900" y="1032938"/>
            <a:ext cx="416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Trebuchet MS"/>
                <a:ea typeface="Trebuchet MS"/>
                <a:cs typeface="Trebuchet MS"/>
                <a:sym typeface="Trebuchet MS"/>
              </a:rPr>
              <a:t>Dimension reduction comparison</a:t>
            </a:r>
            <a:endParaRPr sz="1800">
              <a:latin typeface="Trebuchet MS"/>
              <a:ea typeface="Trebuchet MS"/>
              <a:cs typeface="Trebuchet MS"/>
              <a:sym typeface="Trebuchet MS"/>
            </a:endParaRPr>
          </a:p>
        </p:txBody>
      </p:sp>
      <p:pic>
        <p:nvPicPr>
          <p:cNvPr id="558" name="Google Shape;558;g119c4b7377f_0_22"/>
          <p:cNvPicPr preferRelativeResize="0"/>
          <p:nvPr/>
        </p:nvPicPr>
        <p:blipFill>
          <a:blip r:embed="rId4">
            <a:alphaModFix/>
          </a:blip>
          <a:stretch>
            <a:fillRect/>
          </a:stretch>
        </p:blipFill>
        <p:spPr>
          <a:xfrm>
            <a:off x="6256763" y="1785225"/>
            <a:ext cx="4174249" cy="2782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g119c7408c43_0_0"/>
          <p:cNvPicPr preferRelativeResize="0"/>
          <p:nvPr/>
        </p:nvPicPr>
        <p:blipFill>
          <a:blip r:embed="rId3">
            <a:alphaModFix/>
          </a:blip>
          <a:stretch>
            <a:fillRect/>
          </a:stretch>
        </p:blipFill>
        <p:spPr>
          <a:xfrm>
            <a:off x="289561" y="3429000"/>
            <a:ext cx="3642360" cy="3429000"/>
          </a:xfrm>
          <a:prstGeom prst="rect">
            <a:avLst/>
          </a:prstGeom>
          <a:noFill/>
          <a:ln>
            <a:noFill/>
          </a:ln>
        </p:spPr>
      </p:pic>
      <p:pic>
        <p:nvPicPr>
          <p:cNvPr id="275" name="Google Shape;275;g119c7408c43_0_0"/>
          <p:cNvPicPr preferRelativeResize="0"/>
          <p:nvPr/>
        </p:nvPicPr>
        <p:blipFill>
          <a:blip r:embed="rId4">
            <a:alphaModFix/>
          </a:blip>
          <a:stretch>
            <a:fillRect/>
          </a:stretch>
        </p:blipFill>
        <p:spPr>
          <a:xfrm>
            <a:off x="4069082" y="3660469"/>
            <a:ext cx="4190253" cy="3133523"/>
          </a:xfrm>
          <a:prstGeom prst="rect">
            <a:avLst/>
          </a:prstGeom>
          <a:noFill/>
          <a:ln>
            <a:noFill/>
          </a:ln>
        </p:spPr>
      </p:pic>
      <p:pic>
        <p:nvPicPr>
          <p:cNvPr id="276" name="Google Shape;276;g119c7408c43_0_0"/>
          <p:cNvPicPr preferRelativeResize="0"/>
          <p:nvPr/>
        </p:nvPicPr>
        <p:blipFill>
          <a:blip r:embed="rId5">
            <a:alphaModFix/>
          </a:blip>
          <a:stretch>
            <a:fillRect/>
          </a:stretch>
        </p:blipFill>
        <p:spPr>
          <a:xfrm>
            <a:off x="376429" y="134112"/>
            <a:ext cx="3468624" cy="3185160"/>
          </a:xfrm>
          <a:prstGeom prst="rect">
            <a:avLst/>
          </a:prstGeom>
          <a:noFill/>
          <a:ln>
            <a:noFill/>
          </a:ln>
        </p:spPr>
      </p:pic>
      <p:pic>
        <p:nvPicPr>
          <p:cNvPr id="277" name="Google Shape;277;g119c7408c43_0_0"/>
          <p:cNvPicPr preferRelativeResize="0"/>
          <p:nvPr/>
        </p:nvPicPr>
        <p:blipFill>
          <a:blip r:embed="rId6">
            <a:alphaModFix/>
          </a:blip>
          <a:stretch>
            <a:fillRect/>
          </a:stretch>
        </p:blipFill>
        <p:spPr>
          <a:xfrm>
            <a:off x="4069082" y="193598"/>
            <a:ext cx="5536787" cy="3354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119c4b7377f_0_49"/>
          <p:cNvSpPr txBox="1">
            <a:spLocks noGrp="1"/>
          </p:cNvSpPr>
          <p:nvPr>
            <p:ph type="body" idx="1"/>
          </p:nvPr>
        </p:nvSpPr>
        <p:spPr>
          <a:xfrm>
            <a:off x="300675" y="1181550"/>
            <a:ext cx="6265500" cy="2345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800">
                <a:solidFill>
                  <a:schemeClr val="dk1"/>
                </a:solidFill>
                <a:latin typeface="Arial"/>
                <a:ea typeface="Arial"/>
                <a:cs typeface="Arial"/>
                <a:sym typeface="Arial"/>
              </a:rPr>
              <a:t>Need to define number of clusters ahead</a:t>
            </a:r>
            <a:endParaRPr sz="18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800">
                <a:solidFill>
                  <a:schemeClr val="dk1"/>
                </a:solidFill>
                <a:latin typeface="Arial"/>
                <a:ea typeface="Arial"/>
                <a:cs typeface="Arial"/>
                <a:sym typeface="Arial"/>
              </a:rPr>
              <a:t>Bottom-up: each observation starts in its own cluster, successively merge together</a:t>
            </a:r>
            <a:endParaRPr sz="18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800">
                <a:solidFill>
                  <a:schemeClr val="dk1"/>
                </a:solidFill>
                <a:latin typeface="Arial"/>
                <a:ea typeface="Arial"/>
                <a:cs typeface="Arial"/>
                <a:sym typeface="Arial"/>
              </a:rPr>
              <a:t>Clustering result depends on chosen linkage criteria, since it determines which two clusters are merged</a:t>
            </a:r>
            <a:endParaRPr sz="1800">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2140">
              <a:solidFill>
                <a:schemeClr val="dk1"/>
              </a:solidFill>
              <a:latin typeface="Arial"/>
              <a:ea typeface="Arial"/>
              <a:cs typeface="Arial"/>
              <a:sym typeface="Arial"/>
            </a:endParaRPr>
          </a:p>
          <a:p>
            <a:pPr marL="0" lvl="0" indent="0" algn="l" rtl="0">
              <a:spcBef>
                <a:spcPts val="1000"/>
              </a:spcBef>
              <a:spcAft>
                <a:spcPts val="0"/>
              </a:spcAft>
              <a:buSzPts val="605"/>
              <a:buNone/>
            </a:pPr>
            <a:endParaRPr sz="2140"/>
          </a:p>
        </p:txBody>
      </p:sp>
      <p:sp>
        <p:nvSpPr>
          <p:cNvPr id="564" name="Google Shape;564;g119c4b7377f_0_49"/>
          <p:cNvSpPr txBox="1"/>
          <p:nvPr/>
        </p:nvSpPr>
        <p:spPr>
          <a:xfrm>
            <a:off x="7125325" y="986725"/>
            <a:ext cx="4759500" cy="205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rPr>
              <a:t>Not require the pre-defined number of clusters as parameter</a:t>
            </a:r>
            <a:endParaRPr sz="1800">
              <a:solidFill>
                <a:schemeClr val="dk1"/>
              </a:solidFill>
            </a:endParaRPr>
          </a:p>
          <a:p>
            <a:pPr marL="0" lvl="0" indent="0" algn="l" rtl="0">
              <a:lnSpc>
                <a:spcPct val="115000"/>
              </a:lnSpc>
              <a:spcBef>
                <a:spcPts val="0"/>
              </a:spcBef>
              <a:spcAft>
                <a:spcPts val="0"/>
              </a:spcAft>
              <a:buNone/>
            </a:pPr>
            <a:r>
              <a:rPr lang="en-US" sz="1800">
                <a:solidFill>
                  <a:schemeClr val="dk1"/>
                </a:solidFill>
              </a:rPr>
              <a:t>Clustering result highly depend on “eps”(neighborhood radius) and “min_samples”(how popular should core samples be)</a:t>
            </a:r>
            <a:endParaRPr sz="1800">
              <a:solidFill>
                <a:schemeClr val="dk1"/>
              </a:solidFill>
            </a:endParaRPr>
          </a:p>
        </p:txBody>
      </p:sp>
      <p:sp>
        <p:nvSpPr>
          <p:cNvPr id="565" name="Google Shape;565;g119c4b7377f_0_49"/>
          <p:cNvSpPr txBox="1"/>
          <p:nvPr/>
        </p:nvSpPr>
        <p:spPr>
          <a:xfrm>
            <a:off x="417575" y="358550"/>
            <a:ext cx="5408100" cy="400200"/>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000" b="1">
                <a:solidFill>
                  <a:schemeClr val="lt1"/>
                </a:solidFill>
              </a:rPr>
              <a:t>Agglomerative</a:t>
            </a:r>
            <a:endParaRPr sz="2000" b="1">
              <a:solidFill>
                <a:schemeClr val="lt1"/>
              </a:solidFill>
            </a:endParaRPr>
          </a:p>
        </p:txBody>
      </p:sp>
      <p:sp>
        <p:nvSpPr>
          <p:cNvPr id="566" name="Google Shape;566;g119c4b7377f_0_49"/>
          <p:cNvSpPr txBox="1"/>
          <p:nvPr/>
        </p:nvSpPr>
        <p:spPr>
          <a:xfrm>
            <a:off x="6858325" y="389450"/>
            <a:ext cx="4621800" cy="369300"/>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b="1">
                <a:solidFill>
                  <a:schemeClr val="lt1"/>
                </a:solidFill>
              </a:rPr>
              <a:t>DBSCAN</a:t>
            </a:r>
            <a:endParaRPr sz="1800" b="1">
              <a:solidFill>
                <a:schemeClr val="lt1"/>
              </a:solidFill>
            </a:endParaRPr>
          </a:p>
        </p:txBody>
      </p:sp>
      <p:pic>
        <p:nvPicPr>
          <p:cNvPr id="567" name="Google Shape;567;g119c4b7377f_0_49"/>
          <p:cNvPicPr preferRelativeResize="0"/>
          <p:nvPr/>
        </p:nvPicPr>
        <p:blipFill rotWithShape="1">
          <a:blip r:embed="rId3">
            <a:alphaModFix/>
          </a:blip>
          <a:srcRect t="48872"/>
          <a:stretch/>
        </p:blipFill>
        <p:spPr>
          <a:xfrm>
            <a:off x="1764900" y="3041725"/>
            <a:ext cx="8517827" cy="3816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 descr="Graphical user interface, application&#10;&#10;Description automatically generated"/>
          <p:cNvPicPr preferRelativeResize="0"/>
          <p:nvPr/>
        </p:nvPicPr>
        <p:blipFill rotWithShape="1">
          <a:blip r:embed="rId3">
            <a:alphaModFix/>
          </a:blip>
          <a:srcRect/>
          <a:stretch/>
        </p:blipFill>
        <p:spPr>
          <a:xfrm>
            <a:off x="496213" y="2084429"/>
            <a:ext cx="4971832" cy="2961515"/>
          </a:xfrm>
          <a:prstGeom prst="rect">
            <a:avLst/>
          </a:prstGeom>
          <a:noFill/>
          <a:ln>
            <a:noFill/>
          </a:ln>
        </p:spPr>
      </p:pic>
      <p:sp>
        <p:nvSpPr>
          <p:cNvPr id="156" name="Google Shape;156;p3"/>
          <p:cNvSpPr txBox="1"/>
          <p:nvPr/>
        </p:nvSpPr>
        <p:spPr>
          <a:xfrm>
            <a:off x="5937277" y="1452645"/>
            <a:ext cx="4641056" cy="54168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Clr>
                <a:srgbClr val="000000"/>
              </a:buClr>
              <a:buSzPts val="4400"/>
              <a:buFont typeface="Arial"/>
              <a:buNone/>
            </a:pPr>
            <a:r>
              <a:rPr lang="en-US" sz="4400" b="1" i="1" u="none" strike="noStrike" cap="none" dirty="0">
                <a:solidFill>
                  <a:schemeClr val="tx1">
                    <a:lumMod val="65000"/>
                    <a:lumOff val="35000"/>
                  </a:schemeClr>
                </a:solidFill>
                <a:latin typeface="Arial"/>
                <a:ea typeface="Arial"/>
                <a:cs typeface="Arial"/>
                <a:sym typeface="Arial"/>
              </a:rPr>
              <a:t>Yelp.com</a:t>
            </a:r>
            <a:endParaRPr dirty="0">
              <a:solidFill>
                <a:schemeClr val="tx1">
                  <a:lumMod val="65000"/>
                  <a:lumOff val="35000"/>
                </a:schemeClr>
              </a:solidFill>
            </a:endParaRPr>
          </a:p>
        </p:txBody>
      </p:sp>
      <p:sp>
        <p:nvSpPr>
          <p:cNvPr id="157" name="Google Shape;157;p3"/>
          <p:cNvSpPr txBox="1"/>
          <p:nvPr/>
        </p:nvSpPr>
        <p:spPr>
          <a:xfrm>
            <a:off x="5987539" y="2692550"/>
            <a:ext cx="4540531" cy="2585323"/>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rgbClr val="000000"/>
              </a:buClr>
              <a:buSzPts val="1600"/>
              <a:buFont typeface="Arial"/>
              <a:buChar char="•"/>
            </a:pPr>
            <a:r>
              <a:rPr lang="en-US" sz="1600" b="0" i="0" u="none" strike="noStrike" cap="none" dirty="0">
                <a:solidFill>
                  <a:schemeClr val="tx1">
                    <a:lumMod val="65000"/>
                    <a:lumOff val="35000"/>
                  </a:schemeClr>
                </a:solidFill>
                <a:latin typeface="Arial"/>
                <a:ea typeface="Arial"/>
                <a:cs typeface="Arial"/>
                <a:sym typeface="Arial"/>
              </a:rPr>
              <a:t>A San Francisco based platform</a:t>
            </a:r>
            <a:endParaRPr dirty="0">
              <a:solidFill>
                <a:schemeClr val="tx1">
                  <a:lumMod val="65000"/>
                  <a:lumOff val="35000"/>
                </a:schemeClr>
              </a:solidFill>
            </a:endParaRPr>
          </a:p>
          <a:p>
            <a:pPr marL="285750" marR="0" lvl="0" indent="-285750" algn="just" rtl="0">
              <a:lnSpc>
                <a:spcPct val="150000"/>
              </a:lnSpc>
              <a:spcBef>
                <a:spcPts val="0"/>
              </a:spcBef>
              <a:spcAft>
                <a:spcPts val="0"/>
              </a:spcAft>
              <a:buClr>
                <a:srgbClr val="000000"/>
              </a:buClr>
              <a:buSzPts val="1600"/>
              <a:buFont typeface="Arial"/>
              <a:buChar char="•"/>
            </a:pPr>
            <a:r>
              <a:rPr lang="en-US" sz="1600" b="0" i="0" u="none" strike="noStrike" cap="none" dirty="0">
                <a:solidFill>
                  <a:schemeClr val="tx1">
                    <a:lumMod val="65000"/>
                    <a:lumOff val="35000"/>
                  </a:schemeClr>
                </a:solidFill>
                <a:latin typeface="Arial"/>
                <a:ea typeface="Arial"/>
                <a:cs typeface="Arial"/>
                <a:sym typeface="Arial"/>
              </a:rPr>
              <a:t>Users can leave reviews for </a:t>
            </a:r>
            <a:r>
              <a:rPr lang="en-US" sz="1600" b="1" i="0" u="none" strike="noStrike" cap="none" dirty="0">
                <a:solidFill>
                  <a:schemeClr val="tx1">
                    <a:lumMod val="65000"/>
                    <a:lumOff val="35000"/>
                  </a:schemeClr>
                </a:solidFill>
                <a:latin typeface="Arial"/>
                <a:ea typeface="Arial"/>
                <a:cs typeface="Arial"/>
                <a:sym typeface="Arial"/>
              </a:rPr>
              <a:t>restaurants</a:t>
            </a:r>
            <a:r>
              <a:rPr lang="en-US" sz="1600" b="0" i="0" u="none" strike="noStrike" cap="none" dirty="0">
                <a:solidFill>
                  <a:schemeClr val="tx1">
                    <a:lumMod val="65000"/>
                    <a:lumOff val="35000"/>
                  </a:schemeClr>
                </a:solidFill>
                <a:latin typeface="Arial"/>
                <a:ea typeface="Arial"/>
                <a:cs typeface="Arial"/>
                <a:sym typeface="Arial"/>
              </a:rPr>
              <a:t> and </a:t>
            </a:r>
            <a:r>
              <a:rPr lang="en-US" sz="1600" b="1" i="0" u="none" strike="noStrike" cap="none" dirty="0">
                <a:solidFill>
                  <a:schemeClr val="tx1">
                    <a:lumMod val="65000"/>
                    <a:lumOff val="35000"/>
                  </a:schemeClr>
                </a:solidFill>
                <a:latin typeface="Arial"/>
                <a:ea typeface="Arial"/>
                <a:cs typeface="Arial"/>
                <a:sym typeface="Arial"/>
              </a:rPr>
              <a:t>other businesses</a:t>
            </a:r>
            <a:endParaRPr dirty="0">
              <a:solidFill>
                <a:schemeClr val="tx1">
                  <a:lumMod val="65000"/>
                  <a:lumOff val="35000"/>
                </a:schemeClr>
              </a:solidFill>
            </a:endParaRPr>
          </a:p>
          <a:p>
            <a:pPr marL="285750" marR="0" lvl="0" indent="-285750" algn="just" rtl="0">
              <a:lnSpc>
                <a:spcPct val="150000"/>
              </a:lnSpc>
              <a:spcBef>
                <a:spcPts val="0"/>
              </a:spcBef>
              <a:spcAft>
                <a:spcPts val="0"/>
              </a:spcAft>
              <a:buClr>
                <a:srgbClr val="000000"/>
              </a:buClr>
              <a:buSzPts val="1600"/>
              <a:buFont typeface="Arial"/>
              <a:buChar char="•"/>
            </a:pPr>
            <a:r>
              <a:rPr lang="en-US" sz="1600" b="0" i="0" u="none" strike="noStrike" cap="none" dirty="0">
                <a:solidFill>
                  <a:schemeClr val="tx1">
                    <a:lumMod val="65000"/>
                    <a:lumOff val="35000"/>
                  </a:schemeClr>
                </a:solidFill>
                <a:latin typeface="Arial"/>
                <a:ea typeface="Arial"/>
                <a:cs typeface="Arial"/>
                <a:sym typeface="Arial"/>
              </a:rPr>
              <a:t>Each review consists of a </a:t>
            </a:r>
            <a:r>
              <a:rPr lang="en-US" sz="1600" b="1" i="0" u="none" strike="noStrike" cap="none" dirty="0">
                <a:solidFill>
                  <a:schemeClr val="tx1">
                    <a:lumMod val="65000"/>
                    <a:lumOff val="35000"/>
                  </a:schemeClr>
                </a:solidFill>
                <a:latin typeface="Arial"/>
                <a:ea typeface="Arial"/>
                <a:cs typeface="Arial"/>
                <a:sym typeface="Arial"/>
              </a:rPr>
              <a:t>star rating</a:t>
            </a:r>
            <a:r>
              <a:rPr lang="en-US" sz="1600" b="0" i="0" u="none" strike="noStrike" cap="none" dirty="0">
                <a:solidFill>
                  <a:schemeClr val="tx1">
                    <a:lumMod val="65000"/>
                    <a:lumOff val="35000"/>
                  </a:schemeClr>
                </a:solidFill>
                <a:latin typeface="Arial"/>
                <a:ea typeface="Arial"/>
                <a:cs typeface="Arial"/>
                <a:sym typeface="Arial"/>
              </a:rPr>
              <a:t> from </a:t>
            </a:r>
            <a:r>
              <a:rPr lang="en-US" sz="1600" b="1" i="0" u="none" strike="noStrike" cap="none" dirty="0">
                <a:solidFill>
                  <a:schemeClr val="tx1">
                    <a:lumMod val="65000"/>
                    <a:lumOff val="35000"/>
                  </a:schemeClr>
                </a:solidFill>
                <a:latin typeface="Arial"/>
                <a:ea typeface="Arial"/>
                <a:cs typeface="Arial"/>
                <a:sym typeface="Arial"/>
              </a:rPr>
              <a:t>1-5</a:t>
            </a:r>
            <a:r>
              <a:rPr lang="en-US" sz="1600" b="0" i="0" u="none" strike="noStrike" cap="none" dirty="0">
                <a:solidFill>
                  <a:schemeClr val="tx1">
                    <a:lumMod val="65000"/>
                    <a:lumOff val="35000"/>
                  </a:schemeClr>
                </a:solidFill>
                <a:latin typeface="Arial"/>
                <a:ea typeface="Arial"/>
                <a:cs typeface="Arial"/>
                <a:sym typeface="Arial"/>
              </a:rPr>
              <a:t>, and an explanatory </a:t>
            </a:r>
            <a:r>
              <a:rPr lang="en-US" sz="1600" b="1" i="0" u="none" strike="noStrike" cap="none" dirty="0">
                <a:solidFill>
                  <a:schemeClr val="tx1">
                    <a:lumMod val="65000"/>
                    <a:lumOff val="35000"/>
                  </a:schemeClr>
                </a:solidFill>
                <a:latin typeface="Arial"/>
                <a:ea typeface="Arial"/>
                <a:cs typeface="Arial"/>
                <a:sym typeface="Arial"/>
              </a:rPr>
              <a:t>paragraph</a:t>
            </a:r>
            <a:endParaRPr dirty="0">
              <a:solidFill>
                <a:schemeClr val="tx1">
                  <a:lumMod val="65000"/>
                  <a:lumOff val="35000"/>
                </a:schemeClr>
              </a:solidFill>
            </a:endParaRPr>
          </a:p>
          <a:p>
            <a:pPr marL="285750" marR="0" lvl="0" indent="-285750" algn="just" rtl="0">
              <a:lnSpc>
                <a:spcPct val="150000"/>
              </a:lnSpc>
              <a:spcBef>
                <a:spcPts val="0"/>
              </a:spcBef>
              <a:spcAft>
                <a:spcPts val="0"/>
              </a:spcAft>
              <a:buClr>
                <a:srgbClr val="000000"/>
              </a:buClr>
              <a:buSzPts val="1600"/>
              <a:buFont typeface="Arial"/>
              <a:buChar char="•"/>
            </a:pPr>
            <a:r>
              <a:rPr lang="en-US" sz="1600" b="0" i="0" u="none" strike="noStrike" cap="none" dirty="0">
                <a:solidFill>
                  <a:schemeClr val="tx1">
                    <a:lumMod val="65000"/>
                    <a:lumOff val="35000"/>
                  </a:schemeClr>
                </a:solidFill>
                <a:latin typeface="Arial"/>
                <a:ea typeface="Arial"/>
                <a:cs typeface="Arial"/>
                <a:sym typeface="Arial"/>
              </a:rPr>
              <a:t>Yelp has accumulated more than </a:t>
            </a:r>
            <a:r>
              <a:rPr lang="en-US" sz="1600" b="1" i="0" u="none" strike="noStrike" cap="none" dirty="0">
                <a:solidFill>
                  <a:schemeClr val="tx1">
                    <a:lumMod val="65000"/>
                    <a:lumOff val="35000"/>
                  </a:schemeClr>
                </a:solidFill>
                <a:latin typeface="Arial"/>
                <a:ea typeface="Arial"/>
                <a:cs typeface="Arial"/>
                <a:sym typeface="Arial"/>
              </a:rPr>
              <a:t>155 Million </a:t>
            </a:r>
            <a:r>
              <a:rPr lang="en-US" sz="1600" b="0" i="0" u="none" strike="noStrike" cap="none" dirty="0">
                <a:solidFill>
                  <a:schemeClr val="tx1">
                    <a:lumMod val="65000"/>
                    <a:lumOff val="35000"/>
                  </a:schemeClr>
                </a:solidFill>
                <a:latin typeface="Arial"/>
                <a:ea typeface="Arial"/>
                <a:cs typeface="Arial"/>
                <a:sym typeface="Arial"/>
              </a:rPr>
              <a:t>reviews</a:t>
            </a:r>
            <a:endParaRPr sz="1600" b="0" i="0" u="none" strike="noStrike" cap="none" dirty="0">
              <a:solidFill>
                <a:schemeClr val="tx1">
                  <a:lumMod val="65000"/>
                  <a:lumOff val="35000"/>
                </a:schemeClr>
              </a:solidFill>
              <a:latin typeface="Arial"/>
              <a:ea typeface="Arial"/>
              <a:cs typeface="Arial"/>
              <a:sym typeface="Arial"/>
            </a:endParaRPr>
          </a:p>
        </p:txBody>
      </p:sp>
      <p:sp>
        <p:nvSpPr>
          <p:cNvPr id="158" name="Google Shape;158;p3"/>
          <p:cNvSpPr txBox="1"/>
          <p:nvPr/>
        </p:nvSpPr>
        <p:spPr>
          <a:xfrm>
            <a:off x="6037803" y="2160561"/>
            <a:ext cx="4540531" cy="365760"/>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US" sz="1400" b="1" i="0" u="none" strike="noStrike" cap="none" dirty="0">
                <a:solidFill>
                  <a:srgbClr val="FFFFFF"/>
                </a:solidFill>
                <a:latin typeface="Arial"/>
                <a:ea typeface="Arial"/>
                <a:cs typeface="Arial"/>
                <a:sym typeface="Arial"/>
              </a:rPr>
              <a:t>“Yelp connects people with great local businesses”</a:t>
            </a:r>
            <a:endParaRPr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g119c3a00f48_1_1" descr="Figure 1: Overview of the designed model."/>
          <p:cNvPicPr preferRelativeResize="0"/>
          <p:nvPr/>
        </p:nvPicPr>
        <p:blipFill rotWithShape="1">
          <a:blip r:embed="rId3">
            <a:alphaModFix/>
          </a:blip>
          <a:srcRect t="22263" r="189"/>
          <a:stretch/>
        </p:blipFill>
        <p:spPr>
          <a:xfrm>
            <a:off x="535658" y="1182478"/>
            <a:ext cx="6434767" cy="3995253"/>
          </a:xfrm>
          <a:prstGeom prst="rect">
            <a:avLst/>
          </a:prstGeom>
          <a:noFill/>
          <a:ln>
            <a:noFill/>
          </a:ln>
        </p:spPr>
      </p:pic>
      <p:sp>
        <p:nvSpPr>
          <p:cNvPr id="573" name="Google Shape;573;g119c3a00f48_1_1"/>
          <p:cNvSpPr txBox="1"/>
          <p:nvPr/>
        </p:nvSpPr>
        <p:spPr>
          <a:xfrm>
            <a:off x="7263442" y="4216231"/>
            <a:ext cx="44907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BERT input sequence are the sum of the token embeddings, segment embeddings, and positional embeddings.</a:t>
            </a:r>
            <a:endParaRPr sz="1800">
              <a:solidFill>
                <a:schemeClr val="dk1"/>
              </a:solidFill>
              <a:latin typeface="Arial"/>
              <a:ea typeface="Arial"/>
              <a:cs typeface="Arial"/>
              <a:sym typeface="Arial"/>
            </a:endParaRPr>
          </a:p>
        </p:txBody>
      </p:sp>
      <p:sp>
        <p:nvSpPr>
          <p:cNvPr id="574" name="Google Shape;574;g119c3a00f48_1_1"/>
          <p:cNvSpPr txBox="1"/>
          <p:nvPr/>
        </p:nvSpPr>
        <p:spPr>
          <a:xfrm>
            <a:off x="7227932" y="2828835"/>
            <a:ext cx="45615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 </a:t>
            </a:r>
            <a:r>
              <a:rPr lang="en-US" sz="1800" b="1">
                <a:solidFill>
                  <a:srgbClr val="F43939"/>
                </a:solidFill>
              </a:rPr>
              <a:t>transformer</a:t>
            </a:r>
            <a:r>
              <a:rPr lang="en-US" sz="1800">
                <a:solidFill>
                  <a:schemeClr val="dk1"/>
                </a:solidFill>
                <a:latin typeface="Arial"/>
                <a:ea typeface="Arial"/>
                <a:cs typeface="Arial"/>
                <a:sym typeface="Arial"/>
              </a:rPr>
              <a:t> is a deep learning model that adopts the mechanism of self-attention, differentially weighting the significance of each part of the input data.</a:t>
            </a:r>
            <a:endParaRPr sz="1800">
              <a:solidFill>
                <a:schemeClr val="dk1"/>
              </a:solidFill>
              <a:latin typeface="Arial"/>
              <a:ea typeface="Arial"/>
              <a:cs typeface="Arial"/>
              <a:sym typeface="Arial"/>
            </a:endParaRPr>
          </a:p>
        </p:txBody>
      </p:sp>
      <p:sp>
        <p:nvSpPr>
          <p:cNvPr id="575" name="Google Shape;575;g119c3a00f48_1_1"/>
          <p:cNvSpPr txBox="1"/>
          <p:nvPr/>
        </p:nvSpPr>
        <p:spPr>
          <a:xfrm>
            <a:off x="7263442" y="1876907"/>
            <a:ext cx="4392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43939"/>
                </a:solidFill>
              </a:rPr>
              <a:t>Word embedding</a:t>
            </a:r>
            <a:r>
              <a:rPr lang="en-US" sz="1800">
                <a:solidFill>
                  <a:srgbClr val="F43939"/>
                </a:solidFill>
                <a:latin typeface="Arial"/>
                <a:ea typeface="Arial"/>
                <a:cs typeface="Arial"/>
                <a:sym typeface="Arial"/>
              </a:rPr>
              <a:t> </a:t>
            </a:r>
            <a:r>
              <a:rPr lang="en-US" sz="1800">
                <a:solidFill>
                  <a:schemeClr val="dk1"/>
                </a:solidFill>
                <a:latin typeface="Arial"/>
                <a:ea typeface="Arial"/>
                <a:cs typeface="Arial"/>
                <a:sym typeface="Arial"/>
              </a:rPr>
              <a:t>is used for the representation of words.</a:t>
            </a:r>
            <a:endParaRPr sz="1800">
              <a:solidFill>
                <a:schemeClr val="dk1"/>
              </a:solidFill>
              <a:latin typeface="Arial"/>
              <a:ea typeface="Arial"/>
              <a:cs typeface="Arial"/>
              <a:sym typeface="Arial"/>
            </a:endParaRPr>
          </a:p>
        </p:txBody>
      </p:sp>
      <p:sp>
        <p:nvSpPr>
          <p:cNvPr id="576" name="Google Shape;576;g119c3a00f48_1_1"/>
          <p:cNvSpPr txBox="1"/>
          <p:nvPr/>
        </p:nvSpPr>
        <p:spPr>
          <a:xfrm>
            <a:off x="7227925" y="648075"/>
            <a:ext cx="4347600" cy="646500"/>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Bidirectional Encoder Representations from Transformers (BERT)</a:t>
            </a:r>
            <a:endParaRPr sz="1600" b="1">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9" name="Google Shape;519;g119cf418cc9_2_48"/>
          <p:cNvSpPr/>
          <p:nvPr/>
        </p:nvSpPr>
        <p:spPr>
          <a:xfrm>
            <a:off x="6468431" y="2523780"/>
            <a:ext cx="279329" cy="203149"/>
          </a:xfrm>
          <a:custGeom>
            <a:avLst/>
            <a:gdLst/>
            <a:ahLst/>
            <a:cxnLst/>
            <a:rect l="l" t="t"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520" name="Google Shape;520;g119cf418cc9_2_48"/>
          <p:cNvSpPr txBox="1"/>
          <p:nvPr/>
        </p:nvSpPr>
        <p:spPr>
          <a:xfrm>
            <a:off x="675930" y="1659378"/>
            <a:ext cx="10483481"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1513"/>
              </a:buClr>
              <a:buSzPts val="1400"/>
              <a:buFont typeface="Helvetica Neue"/>
              <a:buNone/>
            </a:pPr>
            <a:r>
              <a:rPr lang="en-US" sz="1400" b="0" i="0" u="none" strike="noStrike" cap="none" dirty="0">
                <a:solidFill>
                  <a:srgbClr val="1A1513"/>
                </a:solidFill>
                <a:latin typeface="+mn-lt"/>
                <a:ea typeface="Helvetica Neue"/>
                <a:cs typeface="Helvetica Neue"/>
                <a:sym typeface="Helvetica Neue"/>
              </a:rPr>
              <a:t>They are both methods of estimating the coefficients of multiple-regression models in scenarios where linearly independent variables are highly correlated. The main difference between the two models is their cost functions. Lasso’s regularization (L1) can lead to zero coefficients, so Lasso can also help in feature selection.</a:t>
            </a:r>
            <a:endParaRPr sz="1400" b="0" i="0" u="none" strike="noStrike" cap="none" dirty="0">
              <a:solidFill>
                <a:srgbClr val="1A1513"/>
              </a:solidFill>
              <a:latin typeface="+mn-lt"/>
              <a:ea typeface="Helvetica Neue"/>
              <a:cs typeface="Helvetica Neue"/>
              <a:sym typeface="Helvetica Neue"/>
            </a:endParaRPr>
          </a:p>
        </p:txBody>
      </p:sp>
      <p:sp>
        <p:nvSpPr>
          <p:cNvPr id="521" name="Google Shape;521;g119cf418cc9_2_48"/>
          <p:cNvSpPr txBox="1"/>
          <p:nvPr/>
        </p:nvSpPr>
        <p:spPr>
          <a:xfrm>
            <a:off x="1750957" y="2493932"/>
            <a:ext cx="2577629"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1513"/>
              </a:buClr>
              <a:buSzPts val="1400"/>
              <a:buFont typeface="Helvetica Neue"/>
              <a:buNone/>
            </a:pPr>
            <a:r>
              <a:rPr lang="en-US" sz="1400" b="0" i="0" u="none" strike="noStrike" cap="none">
                <a:solidFill>
                  <a:srgbClr val="1A1513"/>
                </a:solidFill>
                <a:latin typeface="+mn-lt"/>
                <a:ea typeface="Helvetica Neue"/>
                <a:cs typeface="Helvetica Neue"/>
                <a:sym typeface="Helvetica Neue"/>
              </a:rPr>
              <a:t>Ridge Regression Cost Function</a:t>
            </a:r>
            <a:endParaRPr sz="1400" b="0" i="0" u="none" strike="noStrike" cap="none">
              <a:solidFill>
                <a:srgbClr val="1A1513"/>
              </a:solidFill>
              <a:latin typeface="+mn-lt"/>
              <a:ea typeface="Helvetica Neue"/>
              <a:cs typeface="Helvetica Neue"/>
              <a:sym typeface="Helvetica Neue"/>
            </a:endParaRPr>
          </a:p>
        </p:txBody>
      </p:sp>
      <p:sp>
        <p:nvSpPr>
          <p:cNvPr id="522" name="Google Shape;522;g119cf418cc9_2_48"/>
          <p:cNvSpPr/>
          <p:nvPr/>
        </p:nvSpPr>
        <p:spPr>
          <a:xfrm>
            <a:off x="1262500" y="1443036"/>
            <a:ext cx="279329" cy="253936"/>
          </a:xfrm>
          <a:custGeom>
            <a:avLst/>
            <a:gdLst/>
            <a:ahLst/>
            <a:cxnLst/>
            <a:rect l="l" t="t"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523" name="Google Shape;523;g119cf418cc9_2_48"/>
          <p:cNvSpPr txBox="1"/>
          <p:nvPr/>
        </p:nvSpPr>
        <p:spPr>
          <a:xfrm>
            <a:off x="562446" y="1191685"/>
            <a:ext cx="7532280" cy="400069"/>
          </a:xfrm>
          <a:prstGeom prst="rect">
            <a:avLst/>
          </a:prstGeom>
          <a:solidFill>
            <a:srgbClr val="F43535"/>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D7925"/>
              </a:buClr>
              <a:buSzPts val="2400"/>
              <a:buFont typeface="Calibri"/>
              <a:buNone/>
            </a:pPr>
            <a:r>
              <a:rPr lang="en-US" sz="2000" b="0" u="none" strike="noStrike" cap="none" dirty="0">
                <a:solidFill>
                  <a:schemeClr val="bg1"/>
                </a:solidFill>
                <a:latin typeface="+mn-lt"/>
                <a:ea typeface="Calibri"/>
                <a:cs typeface="Calibri"/>
                <a:sym typeface="Calibri"/>
              </a:rPr>
              <a:t>Ridge vs Lasso (least absolute shrinkage and selection operator)</a:t>
            </a:r>
            <a:endParaRPr sz="1200" dirty="0">
              <a:solidFill>
                <a:schemeClr val="bg1"/>
              </a:solidFill>
              <a:latin typeface="+mn-lt"/>
            </a:endParaRPr>
          </a:p>
        </p:txBody>
      </p:sp>
      <p:sp>
        <p:nvSpPr>
          <p:cNvPr id="524" name="Google Shape;524;g119cf418cc9_2_48"/>
          <p:cNvSpPr txBox="1"/>
          <p:nvPr/>
        </p:nvSpPr>
        <p:spPr>
          <a:xfrm>
            <a:off x="6960914" y="2538189"/>
            <a:ext cx="2587247"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1513"/>
              </a:buClr>
              <a:buSzPts val="1400"/>
              <a:buFont typeface="Helvetica Neue"/>
              <a:buNone/>
            </a:pPr>
            <a:r>
              <a:rPr lang="en-US" sz="1400" b="0" i="0" u="none" strike="noStrike" cap="none">
                <a:solidFill>
                  <a:srgbClr val="1A1513"/>
                </a:solidFill>
                <a:latin typeface="+mn-lt"/>
                <a:ea typeface="Helvetica Neue"/>
                <a:cs typeface="Helvetica Neue"/>
                <a:sym typeface="Helvetica Neue"/>
              </a:rPr>
              <a:t>Lasso Regression Cost Function</a:t>
            </a:r>
            <a:endParaRPr sz="1400" b="0" i="0" u="none" strike="noStrike" cap="none">
              <a:solidFill>
                <a:srgbClr val="1A1513"/>
              </a:solidFill>
              <a:latin typeface="+mn-lt"/>
              <a:ea typeface="Helvetica Neue"/>
              <a:cs typeface="Helvetica Neue"/>
              <a:sym typeface="Helvetica Neue"/>
            </a:endParaRPr>
          </a:p>
        </p:txBody>
      </p:sp>
      <p:sp>
        <p:nvSpPr>
          <p:cNvPr id="525" name="Google Shape;525;g119cf418cc9_2_48"/>
          <p:cNvSpPr/>
          <p:nvPr/>
        </p:nvSpPr>
        <p:spPr>
          <a:xfrm rot="-2666746">
            <a:off x="770248" y="2647383"/>
            <a:ext cx="596901" cy="596901"/>
          </a:xfrm>
          <a:prstGeom prst="ellipse">
            <a:avLst/>
          </a:prstGeom>
          <a:solidFill>
            <a:srgbClr val="F4353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526" name="Google Shape;526;g119cf418cc9_2_48"/>
          <p:cNvSpPr/>
          <p:nvPr/>
        </p:nvSpPr>
        <p:spPr>
          <a:xfrm>
            <a:off x="929033" y="2844260"/>
            <a:ext cx="279329" cy="203149"/>
          </a:xfrm>
          <a:custGeom>
            <a:avLst/>
            <a:gdLst/>
            <a:ahLst/>
            <a:cxnLst/>
            <a:rect l="l" t="t"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pic>
        <p:nvPicPr>
          <p:cNvPr id="527" name="Google Shape;527;g119cf418cc9_2_48"/>
          <p:cNvPicPr preferRelativeResize="0"/>
          <p:nvPr/>
        </p:nvPicPr>
        <p:blipFill rotWithShape="1">
          <a:blip r:embed="rId3">
            <a:alphaModFix/>
          </a:blip>
          <a:srcRect t="27605"/>
          <a:stretch/>
        </p:blipFill>
        <p:spPr>
          <a:xfrm>
            <a:off x="1428061" y="2916553"/>
            <a:ext cx="4152943" cy="673151"/>
          </a:xfrm>
          <a:prstGeom prst="rect">
            <a:avLst/>
          </a:prstGeom>
          <a:noFill/>
          <a:ln>
            <a:noFill/>
          </a:ln>
        </p:spPr>
      </p:pic>
      <p:sp>
        <p:nvSpPr>
          <p:cNvPr id="528" name="Google Shape;528;g119cf418cc9_2_48"/>
          <p:cNvSpPr/>
          <p:nvPr/>
        </p:nvSpPr>
        <p:spPr>
          <a:xfrm rot="-2666746">
            <a:off x="6027257" y="2647382"/>
            <a:ext cx="596901" cy="596901"/>
          </a:xfrm>
          <a:prstGeom prst="ellipse">
            <a:avLst/>
          </a:prstGeom>
          <a:solidFill>
            <a:srgbClr val="F4353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529" name="Google Shape;529;g119cf418cc9_2_48"/>
          <p:cNvSpPr/>
          <p:nvPr/>
        </p:nvSpPr>
        <p:spPr>
          <a:xfrm>
            <a:off x="6186042" y="2844259"/>
            <a:ext cx="279329" cy="203149"/>
          </a:xfrm>
          <a:custGeom>
            <a:avLst/>
            <a:gdLst/>
            <a:ahLst/>
            <a:cxnLst/>
            <a:rect l="l" t="t"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pic>
        <p:nvPicPr>
          <p:cNvPr id="530" name="Google Shape;530;g119cf418cc9_2_48"/>
          <p:cNvPicPr preferRelativeResize="0"/>
          <p:nvPr/>
        </p:nvPicPr>
        <p:blipFill rotWithShape="1">
          <a:blip r:embed="rId4">
            <a:alphaModFix/>
          </a:blip>
          <a:srcRect/>
          <a:stretch/>
        </p:blipFill>
        <p:spPr>
          <a:xfrm>
            <a:off x="6844087" y="2896623"/>
            <a:ext cx="3968234" cy="693081"/>
          </a:xfrm>
          <a:prstGeom prst="rect">
            <a:avLst/>
          </a:prstGeom>
          <a:noFill/>
          <a:ln>
            <a:noFill/>
          </a:ln>
        </p:spPr>
      </p:pic>
      <p:sp>
        <p:nvSpPr>
          <p:cNvPr id="531" name="Google Shape;531;g119cf418cc9_2_48"/>
          <p:cNvSpPr txBox="1"/>
          <p:nvPr/>
        </p:nvSpPr>
        <p:spPr>
          <a:xfrm>
            <a:off x="3717128" y="6178448"/>
            <a:ext cx="83322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Trebuchet MS"/>
              <a:buNone/>
            </a:pPr>
            <a:endParaRPr sz="1050" b="0" i="0" u="none" strike="noStrike" cap="none">
              <a:solidFill>
                <a:srgbClr val="000000"/>
              </a:solidFill>
              <a:latin typeface="+mn-lt"/>
              <a:ea typeface="Trebuchet MS"/>
              <a:cs typeface="Trebuchet MS"/>
              <a:sym typeface="Trebuchet MS"/>
            </a:endParaRPr>
          </a:p>
        </p:txBody>
      </p:sp>
      <p:sp>
        <p:nvSpPr>
          <p:cNvPr id="532" name="Google Shape;532;g119cf418cc9_2_48"/>
          <p:cNvSpPr txBox="1"/>
          <p:nvPr/>
        </p:nvSpPr>
        <p:spPr>
          <a:xfrm>
            <a:off x="675930" y="4131072"/>
            <a:ext cx="10483481"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1513"/>
              </a:buClr>
              <a:buSzPts val="1400"/>
              <a:buFont typeface="Helvetica Neue"/>
              <a:buNone/>
            </a:pPr>
            <a:r>
              <a:rPr lang="en-US" sz="1400" b="0" i="0" u="none" strike="noStrike" cap="none">
                <a:solidFill>
                  <a:srgbClr val="1A1513"/>
                </a:solidFill>
                <a:latin typeface="+mn-lt"/>
                <a:ea typeface="Helvetica Neue"/>
                <a:cs typeface="Helvetica Neue"/>
                <a:sym typeface="Helvetica Neue"/>
              </a:rPr>
              <a:t>In statistics, principal component regression (PCR) is a regression analysis technique that is based on principal component analysis (PCA). More specifically, PCR is used for estimating the unknown regression coefficients in a standard linear regression model.</a:t>
            </a:r>
            <a:endParaRPr sz="1400" b="0" i="0" u="none" strike="noStrike" cap="none">
              <a:solidFill>
                <a:srgbClr val="1A1513"/>
              </a:solidFill>
              <a:latin typeface="+mn-lt"/>
              <a:ea typeface="Helvetica Neue"/>
              <a:cs typeface="Helvetica Neue"/>
              <a:sym typeface="Helvetica Neue"/>
            </a:endParaRPr>
          </a:p>
        </p:txBody>
      </p:sp>
      <p:sp>
        <p:nvSpPr>
          <p:cNvPr id="533" name="Google Shape;533;g119cf418cc9_2_48"/>
          <p:cNvSpPr/>
          <p:nvPr/>
        </p:nvSpPr>
        <p:spPr>
          <a:xfrm>
            <a:off x="1262500" y="3914731"/>
            <a:ext cx="279329" cy="253936"/>
          </a:xfrm>
          <a:custGeom>
            <a:avLst/>
            <a:gdLst/>
            <a:ahLst/>
            <a:cxnLst/>
            <a:rect l="l" t="t"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534" name="Google Shape;534;g119cf418cc9_2_48"/>
          <p:cNvSpPr txBox="1"/>
          <p:nvPr/>
        </p:nvSpPr>
        <p:spPr>
          <a:xfrm>
            <a:off x="562446" y="3635248"/>
            <a:ext cx="1664879" cy="400069"/>
          </a:xfrm>
          <a:prstGeom prst="rect">
            <a:avLst/>
          </a:prstGeom>
          <a:solidFill>
            <a:srgbClr val="F43535"/>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D7925"/>
              </a:buClr>
              <a:buSzPts val="2400"/>
              <a:buFont typeface="Calibri"/>
              <a:buNone/>
            </a:pPr>
            <a:r>
              <a:rPr lang="en-US" sz="2000" b="0" i="1" u="none" strike="noStrike" cap="none" dirty="0">
                <a:solidFill>
                  <a:schemeClr val="bg1"/>
                </a:solidFill>
                <a:latin typeface="+mn-lt"/>
                <a:ea typeface="Calibri"/>
                <a:cs typeface="Calibri"/>
                <a:sym typeface="Calibri"/>
              </a:rPr>
              <a:t>PCR vs PLS</a:t>
            </a:r>
            <a:endParaRPr sz="1200" dirty="0">
              <a:solidFill>
                <a:schemeClr val="bg1"/>
              </a:solidFill>
              <a:latin typeface="+mn-lt"/>
            </a:endParaRPr>
          </a:p>
        </p:txBody>
      </p:sp>
      <p:sp>
        <p:nvSpPr>
          <p:cNvPr id="535" name="Google Shape;535;g119cf418cc9_2_48"/>
          <p:cNvSpPr txBox="1"/>
          <p:nvPr/>
        </p:nvSpPr>
        <p:spPr>
          <a:xfrm>
            <a:off x="675930" y="4672047"/>
            <a:ext cx="10483481"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1513"/>
              </a:buClr>
              <a:buSzPts val="1400"/>
              <a:buFont typeface="Helvetica Neue"/>
              <a:buNone/>
            </a:pPr>
            <a:r>
              <a:rPr lang="en-US" sz="1400" b="0" i="0" u="none" strike="noStrike" cap="none">
                <a:solidFill>
                  <a:srgbClr val="1A1513"/>
                </a:solidFill>
                <a:latin typeface="+mn-lt"/>
                <a:ea typeface="Helvetica Neue"/>
                <a:cs typeface="Helvetica Neue"/>
                <a:sym typeface="Helvetica Neue"/>
              </a:rPr>
              <a:t>Partial least squares regression (PLS regression) is a statistical method that bears some relation to principal components regression; instead of finding hyperplanes of maximum variance between the response and independent variables, it finds a linear regression model by projecting the predicted variables and the observable variables to a new space.</a:t>
            </a:r>
            <a:endParaRPr sz="1400" b="0" i="0" u="none" strike="noStrike" cap="none">
              <a:solidFill>
                <a:srgbClr val="1A1513"/>
              </a:solidFill>
              <a:latin typeface="+mn-lt"/>
              <a:ea typeface="Helvetica Neue"/>
              <a:cs typeface="Helvetica Neue"/>
              <a:sym typeface="Helvetica Neue"/>
            </a:endParaRPr>
          </a:p>
        </p:txBody>
      </p:sp>
      <p:sp>
        <p:nvSpPr>
          <p:cNvPr id="536" name="Google Shape;536;g119cf418cc9_2_48"/>
          <p:cNvSpPr/>
          <p:nvPr/>
        </p:nvSpPr>
        <p:spPr>
          <a:xfrm>
            <a:off x="6468430" y="5506614"/>
            <a:ext cx="279329" cy="203149"/>
          </a:xfrm>
          <a:custGeom>
            <a:avLst/>
            <a:gdLst/>
            <a:ahLst/>
            <a:cxnLst/>
            <a:rect l="l" t="t"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537" name="Google Shape;537;g119cf418cc9_2_48"/>
          <p:cNvSpPr txBox="1"/>
          <p:nvPr/>
        </p:nvSpPr>
        <p:spPr>
          <a:xfrm>
            <a:off x="1750956" y="5476766"/>
            <a:ext cx="238046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1513"/>
              </a:buClr>
              <a:buSzPts val="1400"/>
              <a:buFont typeface="Helvetica Neue"/>
              <a:buNone/>
            </a:pPr>
            <a:r>
              <a:rPr lang="en-US" sz="1400" b="0" i="0" u="none" strike="noStrike" cap="none">
                <a:solidFill>
                  <a:srgbClr val="1A1513"/>
                </a:solidFill>
                <a:latin typeface="+mn-lt"/>
                <a:ea typeface="Helvetica Neue"/>
                <a:cs typeface="Helvetica Neue"/>
                <a:sym typeface="Helvetica Neue"/>
              </a:rPr>
              <a:t>Principle Components of PCR</a:t>
            </a:r>
            <a:endParaRPr sz="1400" b="0" i="0" u="none" strike="noStrike" cap="none">
              <a:solidFill>
                <a:srgbClr val="1A1513"/>
              </a:solidFill>
              <a:latin typeface="+mn-lt"/>
              <a:ea typeface="Helvetica Neue"/>
              <a:cs typeface="Helvetica Neue"/>
              <a:sym typeface="Helvetica Neue"/>
            </a:endParaRPr>
          </a:p>
        </p:txBody>
      </p:sp>
      <p:sp>
        <p:nvSpPr>
          <p:cNvPr id="538" name="Google Shape;538;g119cf418cc9_2_48"/>
          <p:cNvSpPr txBox="1"/>
          <p:nvPr/>
        </p:nvSpPr>
        <p:spPr>
          <a:xfrm>
            <a:off x="6960928" y="5521025"/>
            <a:ext cx="29145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1513"/>
              </a:buClr>
              <a:buSzPts val="1400"/>
              <a:buFont typeface="Helvetica Neue"/>
              <a:buNone/>
            </a:pPr>
            <a:r>
              <a:rPr lang="en-US" sz="1400" b="0" i="0" u="none" strike="noStrike" cap="none">
                <a:solidFill>
                  <a:srgbClr val="1A1513"/>
                </a:solidFill>
                <a:latin typeface="+mn-lt"/>
                <a:ea typeface="Helvetica Neue"/>
                <a:cs typeface="Helvetica Neue"/>
                <a:sym typeface="Helvetica Neue"/>
              </a:rPr>
              <a:t>Principle Components of PLS</a:t>
            </a:r>
            <a:endParaRPr>
              <a:latin typeface="+mn-lt"/>
            </a:endParaRPr>
          </a:p>
        </p:txBody>
      </p:sp>
      <p:sp>
        <p:nvSpPr>
          <p:cNvPr id="539" name="Google Shape;539;g119cf418cc9_2_48"/>
          <p:cNvSpPr/>
          <p:nvPr/>
        </p:nvSpPr>
        <p:spPr>
          <a:xfrm rot="-2666746">
            <a:off x="770247" y="5630217"/>
            <a:ext cx="596901" cy="596901"/>
          </a:xfrm>
          <a:prstGeom prst="ellipse">
            <a:avLst/>
          </a:prstGeom>
          <a:solidFill>
            <a:srgbClr val="F4353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540" name="Google Shape;540;g119cf418cc9_2_48"/>
          <p:cNvSpPr/>
          <p:nvPr/>
        </p:nvSpPr>
        <p:spPr>
          <a:xfrm>
            <a:off x="929032" y="5827094"/>
            <a:ext cx="279329" cy="203149"/>
          </a:xfrm>
          <a:custGeom>
            <a:avLst/>
            <a:gdLst/>
            <a:ahLst/>
            <a:cxnLst/>
            <a:rect l="l" t="t"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541" name="Google Shape;541;g119cf418cc9_2_48"/>
          <p:cNvSpPr/>
          <p:nvPr/>
        </p:nvSpPr>
        <p:spPr>
          <a:xfrm rot="-2666746">
            <a:off x="6027256" y="5630216"/>
            <a:ext cx="596901" cy="596901"/>
          </a:xfrm>
          <a:prstGeom prst="ellipse">
            <a:avLst/>
          </a:prstGeom>
          <a:solidFill>
            <a:srgbClr val="F4353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542" name="Google Shape;542;g119cf418cc9_2_48"/>
          <p:cNvSpPr/>
          <p:nvPr/>
        </p:nvSpPr>
        <p:spPr>
          <a:xfrm>
            <a:off x="6186041" y="5827093"/>
            <a:ext cx="279329" cy="203149"/>
          </a:xfrm>
          <a:custGeom>
            <a:avLst/>
            <a:gdLst/>
            <a:ahLst/>
            <a:cxnLst/>
            <a:rect l="l" t="t"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543" name="Google Shape;543;g119cf418cc9_2_48"/>
          <p:cNvSpPr txBox="1"/>
          <p:nvPr/>
        </p:nvSpPr>
        <p:spPr>
          <a:xfrm>
            <a:off x="1750949" y="5914200"/>
            <a:ext cx="23805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1513"/>
              </a:buClr>
              <a:buSzPts val="1200"/>
              <a:buFont typeface="Helvetica Neue"/>
              <a:buNone/>
            </a:pPr>
            <a:r>
              <a:rPr lang="en-US" sz="1200" b="0" i="0" u="none" strike="noStrike" cap="none">
                <a:solidFill>
                  <a:srgbClr val="1A1513"/>
                </a:solidFill>
                <a:latin typeface="+mn-lt"/>
                <a:ea typeface="Helvetica Neue"/>
                <a:cs typeface="Helvetica Neue"/>
                <a:sym typeface="Helvetica Neue"/>
              </a:rPr>
              <a:t>Only constructed based on </a:t>
            </a:r>
            <a:r>
              <a:rPr lang="en-US" sz="1200" b="0" i="0" u="none" strike="noStrike" cap="none">
                <a:solidFill>
                  <a:srgbClr val="FF0000"/>
                </a:solidFill>
                <a:latin typeface="+mn-lt"/>
                <a:ea typeface="Helvetica Neue"/>
                <a:cs typeface="Helvetica Neue"/>
                <a:sym typeface="Helvetica Neue"/>
              </a:rPr>
              <a:t>X</a:t>
            </a:r>
            <a:endParaRPr sz="1200" b="0" i="0" u="none" strike="noStrike" cap="none">
              <a:solidFill>
                <a:srgbClr val="FF0000"/>
              </a:solidFill>
              <a:latin typeface="+mn-lt"/>
              <a:ea typeface="Helvetica Neue"/>
              <a:cs typeface="Helvetica Neue"/>
              <a:sym typeface="Helvetica Neue"/>
            </a:endParaRPr>
          </a:p>
        </p:txBody>
      </p:sp>
      <p:sp>
        <p:nvSpPr>
          <p:cNvPr id="544" name="Google Shape;544;g119cf418cc9_2_48"/>
          <p:cNvSpPr txBox="1"/>
          <p:nvPr/>
        </p:nvSpPr>
        <p:spPr>
          <a:xfrm>
            <a:off x="6960927" y="5913750"/>
            <a:ext cx="28587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1513"/>
              </a:buClr>
              <a:buSzPts val="1200"/>
              <a:buFont typeface="Helvetica Neue"/>
              <a:buNone/>
            </a:pPr>
            <a:r>
              <a:rPr lang="en-US" sz="1200" b="0" i="0" u="none" strike="noStrike" cap="none">
                <a:solidFill>
                  <a:srgbClr val="1A1513"/>
                </a:solidFill>
                <a:latin typeface="+mn-lt"/>
                <a:ea typeface="Helvetica Neue"/>
                <a:cs typeface="Helvetica Neue"/>
                <a:sym typeface="Helvetica Neue"/>
              </a:rPr>
              <a:t>Constructed based on both </a:t>
            </a:r>
            <a:r>
              <a:rPr lang="en-US" sz="1200" b="0" i="0" u="none" strike="noStrike" cap="none">
                <a:solidFill>
                  <a:srgbClr val="FF0000"/>
                </a:solidFill>
                <a:latin typeface="+mn-lt"/>
                <a:ea typeface="Helvetica Neue"/>
                <a:cs typeface="Helvetica Neue"/>
                <a:sym typeface="Helvetica Neue"/>
              </a:rPr>
              <a:t>X and Y</a:t>
            </a:r>
            <a:endParaRPr sz="1200" b="0" i="0" u="none" strike="noStrike" cap="none">
              <a:solidFill>
                <a:srgbClr val="FF0000"/>
              </a:solidFill>
              <a:latin typeface="+mn-lt"/>
              <a:ea typeface="Helvetica Neue"/>
              <a:cs typeface="Helvetica Neue"/>
              <a:sym typeface="Helvetica Neue"/>
            </a:endParaRPr>
          </a:p>
        </p:txBody>
      </p:sp>
      <p:sp>
        <p:nvSpPr>
          <p:cNvPr id="29" name="Google Shape;215;p5">
            <a:extLst>
              <a:ext uri="{FF2B5EF4-FFF2-40B4-BE49-F238E27FC236}">
                <a16:creationId xmlns:a16="http://schemas.microsoft.com/office/drawing/2014/main" id="{658A636B-D6D9-40A4-874F-3B8B95E58921}"/>
              </a:ext>
            </a:extLst>
          </p:cNvPr>
          <p:cNvSpPr txBox="1"/>
          <p:nvPr/>
        </p:nvSpPr>
        <p:spPr>
          <a:xfrm>
            <a:off x="1548183" y="487940"/>
            <a:ext cx="9095634"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altLang="zh-CN" sz="3600" b="1" dirty="0">
                <a:solidFill>
                  <a:schemeClr val="tx1">
                    <a:lumMod val="65000"/>
                    <a:lumOff val="35000"/>
                  </a:schemeClr>
                </a:solidFill>
                <a:latin typeface="+mn-lt"/>
              </a:rPr>
              <a:t>Introduction of 4 Regression Models</a:t>
            </a:r>
            <a:endParaRPr sz="1800" dirty="0">
              <a:solidFill>
                <a:schemeClr val="tx1">
                  <a:lumMod val="65000"/>
                  <a:lumOff val="35000"/>
                </a:schemeClr>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g119db0e5020_0_8"/>
          <p:cNvPicPr preferRelativeResize="0"/>
          <p:nvPr/>
        </p:nvPicPr>
        <p:blipFill>
          <a:blip r:embed="rId3">
            <a:alphaModFix/>
          </a:blip>
          <a:stretch>
            <a:fillRect/>
          </a:stretch>
        </p:blipFill>
        <p:spPr>
          <a:xfrm>
            <a:off x="532025" y="2708700"/>
            <a:ext cx="7584426" cy="142279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4" descr="A red and white logo&#10;&#10;Description automatically generated with medium confidence"/>
          <p:cNvPicPr preferRelativeResize="0"/>
          <p:nvPr/>
        </p:nvPicPr>
        <p:blipFill rotWithShape="1">
          <a:blip r:embed="rId3">
            <a:alphaModFix/>
          </a:blip>
          <a:srcRect/>
          <a:stretch/>
        </p:blipFill>
        <p:spPr>
          <a:xfrm>
            <a:off x="4173482" y="274258"/>
            <a:ext cx="3743325" cy="1219200"/>
          </a:xfrm>
          <a:prstGeom prst="rect">
            <a:avLst/>
          </a:prstGeom>
          <a:noFill/>
          <a:ln>
            <a:noFill/>
          </a:ln>
        </p:spPr>
      </p:pic>
      <p:sp>
        <p:nvSpPr>
          <p:cNvPr id="164" name="Google Shape;164;p4"/>
          <p:cNvSpPr/>
          <p:nvPr/>
        </p:nvSpPr>
        <p:spPr>
          <a:xfrm>
            <a:off x="1147349" y="2217935"/>
            <a:ext cx="3430778" cy="777595"/>
          </a:xfrm>
          <a:prstGeom prst="roundRect">
            <a:avLst>
              <a:gd name="adj" fmla="val 29198"/>
            </a:avLst>
          </a:prstGeom>
          <a:solidFill>
            <a:srgbClr val="DEDEDE"/>
          </a:solid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000000"/>
              </a:buClr>
              <a:buSzPts val="1800"/>
              <a:buFont typeface="Trebuchet MS"/>
              <a:buNone/>
            </a:pPr>
            <a:r>
              <a:rPr lang="en-US" sz="1800" b="1" i="0" u="none" strike="noStrike" cap="none" dirty="0">
                <a:solidFill>
                  <a:schemeClr val="tx1">
                    <a:lumMod val="65000"/>
                    <a:lumOff val="35000"/>
                  </a:schemeClr>
                </a:solidFill>
                <a:latin typeface="+mn-lt"/>
                <a:ea typeface="Trebuchet MS"/>
                <a:cs typeface="Trebuchet MS"/>
                <a:sym typeface="Trebuchet MS"/>
              </a:rPr>
              <a:t>3.5 stars on Yelp</a:t>
            </a:r>
            <a:endParaRPr dirty="0">
              <a:solidFill>
                <a:schemeClr val="tx1">
                  <a:lumMod val="65000"/>
                  <a:lumOff val="35000"/>
                </a:schemeClr>
              </a:solidFill>
              <a:latin typeface="+mn-lt"/>
            </a:endParaRPr>
          </a:p>
          <a:p>
            <a:pPr marL="0" marR="0" lvl="0" indent="0" algn="ctr" rtl="0">
              <a:lnSpc>
                <a:spcPct val="100000"/>
              </a:lnSpc>
              <a:spcBef>
                <a:spcPts val="0"/>
              </a:spcBef>
              <a:spcAft>
                <a:spcPts val="0"/>
              </a:spcAft>
              <a:buClr>
                <a:srgbClr val="000000"/>
              </a:buClr>
              <a:buSzPts val="1800"/>
              <a:buFont typeface="Trebuchet MS"/>
              <a:buNone/>
            </a:pPr>
            <a:r>
              <a:rPr lang="en-US" sz="1800" b="1" i="0" u="none" strike="noStrike" cap="none" dirty="0">
                <a:solidFill>
                  <a:schemeClr val="tx1">
                    <a:lumMod val="65000"/>
                    <a:lumOff val="35000"/>
                  </a:schemeClr>
                </a:solidFill>
                <a:latin typeface="+mn-lt"/>
                <a:ea typeface="Trebuchet MS"/>
                <a:cs typeface="Trebuchet MS"/>
                <a:sym typeface="Trebuchet MS"/>
              </a:rPr>
              <a:t>2819 reviews</a:t>
            </a:r>
            <a:endParaRPr sz="1800" b="1" i="0" u="none" strike="noStrike" cap="none" dirty="0">
              <a:solidFill>
                <a:schemeClr val="tx1">
                  <a:lumMod val="65000"/>
                  <a:lumOff val="35000"/>
                </a:schemeClr>
              </a:solidFill>
              <a:latin typeface="+mn-lt"/>
              <a:ea typeface="Trebuchet MS"/>
              <a:cs typeface="Trebuchet MS"/>
              <a:sym typeface="Trebuchet MS"/>
            </a:endParaRPr>
          </a:p>
        </p:txBody>
      </p:sp>
      <p:sp>
        <p:nvSpPr>
          <p:cNvPr id="165" name="Google Shape;165;p4"/>
          <p:cNvSpPr txBox="1"/>
          <p:nvPr/>
        </p:nvSpPr>
        <p:spPr>
          <a:xfrm>
            <a:off x="1147349" y="1740738"/>
            <a:ext cx="3430779" cy="338554"/>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Current Status</a:t>
            </a:r>
            <a:endParaRPr/>
          </a:p>
        </p:txBody>
      </p:sp>
      <p:sp>
        <p:nvSpPr>
          <p:cNvPr id="166" name="Google Shape;166;p4"/>
          <p:cNvSpPr txBox="1"/>
          <p:nvPr/>
        </p:nvSpPr>
        <p:spPr>
          <a:xfrm>
            <a:off x="7490237" y="1740738"/>
            <a:ext cx="3430779" cy="338554"/>
          </a:xfrm>
          <a:prstGeom prst="rect">
            <a:avLst/>
          </a:prstGeom>
          <a:solidFill>
            <a:srgbClr val="F43939"/>
          </a:solidFill>
          <a:ln w="9525" cap="flat" cmpd="sng">
            <a:solidFill>
              <a:srgbClr val="FFCA08"/>
            </a:solidFill>
            <a:prstDash val="solid"/>
            <a:round/>
            <a:headEnd type="none" w="sm" len="sm"/>
            <a:tailEnd type="none" w="sm" len="sm"/>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Desired Outcome</a:t>
            </a:r>
            <a:endParaRPr/>
          </a:p>
        </p:txBody>
      </p:sp>
      <p:sp>
        <p:nvSpPr>
          <p:cNvPr id="167" name="Google Shape;167;p4"/>
          <p:cNvSpPr/>
          <p:nvPr/>
        </p:nvSpPr>
        <p:spPr>
          <a:xfrm>
            <a:off x="7490237" y="2384564"/>
            <a:ext cx="3430778" cy="444339"/>
          </a:xfrm>
          <a:prstGeom prst="roundRect">
            <a:avLst>
              <a:gd name="adj" fmla="val 29198"/>
            </a:avLst>
          </a:prstGeom>
          <a:solidFill>
            <a:srgbClr val="DEDEDE"/>
          </a:solid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000000"/>
              </a:buClr>
              <a:buSzPts val="1800"/>
              <a:buFont typeface="Trebuchet MS"/>
              <a:buNone/>
            </a:pPr>
            <a:r>
              <a:rPr lang="en-US" sz="1800" b="1" i="0" u="none" strike="noStrike" cap="none">
                <a:solidFill>
                  <a:schemeClr val="tx1">
                    <a:lumMod val="65000"/>
                    <a:lumOff val="35000"/>
                  </a:schemeClr>
                </a:solidFill>
                <a:latin typeface="+mn-lt"/>
                <a:ea typeface="Trebuchet MS"/>
                <a:cs typeface="Trebuchet MS"/>
                <a:sym typeface="Trebuchet MS"/>
              </a:rPr>
              <a:t>5 stars on Yelp</a:t>
            </a:r>
            <a:endParaRPr>
              <a:solidFill>
                <a:schemeClr val="tx1">
                  <a:lumMod val="65000"/>
                  <a:lumOff val="35000"/>
                </a:schemeClr>
              </a:solidFill>
              <a:latin typeface="+mn-lt"/>
            </a:endParaRPr>
          </a:p>
        </p:txBody>
      </p:sp>
      <p:sp>
        <p:nvSpPr>
          <p:cNvPr id="169" name="Google Shape;169;p4"/>
          <p:cNvSpPr/>
          <p:nvPr/>
        </p:nvSpPr>
        <p:spPr>
          <a:xfrm>
            <a:off x="191845" y="4084203"/>
            <a:ext cx="11808310" cy="746330"/>
          </a:xfrm>
          <a:custGeom>
            <a:avLst/>
            <a:gdLst/>
            <a:ahLst/>
            <a:cxnLst/>
            <a:rect l="l" t="t" r="r" b="b"/>
            <a:pathLst>
              <a:path w="4909" h="310" extrusionOk="0">
                <a:moveTo>
                  <a:pt x="2" y="0"/>
                </a:moveTo>
                <a:cubicBezTo>
                  <a:pt x="203" y="46"/>
                  <a:pt x="406" y="83"/>
                  <a:pt x="609" y="115"/>
                </a:cubicBezTo>
                <a:cubicBezTo>
                  <a:pt x="813" y="147"/>
                  <a:pt x="1017" y="173"/>
                  <a:pt x="1222" y="195"/>
                </a:cubicBezTo>
                <a:cubicBezTo>
                  <a:pt x="1427" y="217"/>
                  <a:pt x="1633" y="234"/>
                  <a:pt x="1838" y="245"/>
                </a:cubicBezTo>
                <a:cubicBezTo>
                  <a:pt x="2044" y="257"/>
                  <a:pt x="2250" y="264"/>
                  <a:pt x="2456" y="264"/>
                </a:cubicBezTo>
                <a:cubicBezTo>
                  <a:pt x="2662" y="266"/>
                  <a:pt x="2868" y="262"/>
                  <a:pt x="3073" y="252"/>
                </a:cubicBezTo>
                <a:cubicBezTo>
                  <a:pt x="3176" y="247"/>
                  <a:pt x="3279" y="241"/>
                  <a:pt x="3382" y="233"/>
                </a:cubicBezTo>
                <a:cubicBezTo>
                  <a:pt x="3433" y="229"/>
                  <a:pt x="3484" y="225"/>
                  <a:pt x="3535" y="220"/>
                </a:cubicBezTo>
                <a:cubicBezTo>
                  <a:pt x="3587" y="215"/>
                  <a:pt x="3638" y="210"/>
                  <a:pt x="3689" y="205"/>
                </a:cubicBezTo>
                <a:cubicBezTo>
                  <a:pt x="3792" y="194"/>
                  <a:pt x="3894" y="182"/>
                  <a:pt x="3996" y="168"/>
                </a:cubicBezTo>
                <a:cubicBezTo>
                  <a:pt x="4098" y="154"/>
                  <a:pt x="4200" y="139"/>
                  <a:pt x="4302" y="122"/>
                </a:cubicBezTo>
                <a:cubicBezTo>
                  <a:pt x="4403" y="105"/>
                  <a:pt x="4505" y="86"/>
                  <a:pt x="4606" y="66"/>
                </a:cubicBezTo>
                <a:cubicBezTo>
                  <a:pt x="4656" y="56"/>
                  <a:pt x="4707" y="45"/>
                  <a:pt x="4757" y="34"/>
                </a:cubicBezTo>
                <a:cubicBezTo>
                  <a:pt x="4807" y="23"/>
                  <a:pt x="4858" y="12"/>
                  <a:pt x="4908" y="0"/>
                </a:cubicBezTo>
                <a:cubicBezTo>
                  <a:pt x="4909" y="6"/>
                  <a:pt x="4909" y="6"/>
                  <a:pt x="4909" y="6"/>
                </a:cubicBezTo>
                <a:cubicBezTo>
                  <a:pt x="4860" y="20"/>
                  <a:pt x="4810" y="33"/>
                  <a:pt x="4760" y="46"/>
                </a:cubicBezTo>
                <a:cubicBezTo>
                  <a:pt x="4710" y="58"/>
                  <a:pt x="4659" y="70"/>
                  <a:pt x="4609" y="82"/>
                </a:cubicBezTo>
                <a:cubicBezTo>
                  <a:pt x="4508" y="105"/>
                  <a:pt x="4407" y="127"/>
                  <a:pt x="4306" y="146"/>
                </a:cubicBezTo>
                <a:cubicBezTo>
                  <a:pt x="4204" y="166"/>
                  <a:pt x="4103" y="183"/>
                  <a:pt x="4001" y="199"/>
                </a:cubicBezTo>
                <a:cubicBezTo>
                  <a:pt x="3898" y="215"/>
                  <a:pt x="3796" y="229"/>
                  <a:pt x="3693" y="241"/>
                </a:cubicBezTo>
                <a:cubicBezTo>
                  <a:pt x="3488" y="266"/>
                  <a:pt x="3282" y="283"/>
                  <a:pt x="3075" y="294"/>
                </a:cubicBezTo>
                <a:cubicBezTo>
                  <a:pt x="2869" y="305"/>
                  <a:pt x="2662" y="310"/>
                  <a:pt x="2455" y="309"/>
                </a:cubicBezTo>
                <a:cubicBezTo>
                  <a:pt x="2249" y="308"/>
                  <a:pt x="2042" y="301"/>
                  <a:pt x="1836" y="288"/>
                </a:cubicBezTo>
                <a:cubicBezTo>
                  <a:pt x="1629" y="274"/>
                  <a:pt x="1423" y="256"/>
                  <a:pt x="1218" y="231"/>
                </a:cubicBezTo>
                <a:cubicBezTo>
                  <a:pt x="1013" y="207"/>
                  <a:pt x="809" y="176"/>
                  <a:pt x="605" y="140"/>
                </a:cubicBezTo>
                <a:cubicBezTo>
                  <a:pt x="504" y="121"/>
                  <a:pt x="402" y="101"/>
                  <a:pt x="301" y="79"/>
                </a:cubicBezTo>
                <a:cubicBezTo>
                  <a:pt x="251" y="68"/>
                  <a:pt x="200" y="57"/>
                  <a:pt x="150" y="45"/>
                </a:cubicBezTo>
                <a:cubicBezTo>
                  <a:pt x="100" y="33"/>
                  <a:pt x="50" y="20"/>
                  <a:pt x="0" y="6"/>
                </a:cubicBezTo>
                <a:lnTo>
                  <a:pt x="2" y="0"/>
                </a:lnTo>
                <a:close/>
              </a:path>
            </a:pathLst>
          </a:custGeom>
          <a:solidFill>
            <a:srgbClr val="BDBB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grpSp>
        <p:nvGrpSpPr>
          <p:cNvPr id="170" name="Google Shape;170;p4"/>
          <p:cNvGrpSpPr/>
          <p:nvPr/>
        </p:nvGrpSpPr>
        <p:grpSpPr>
          <a:xfrm>
            <a:off x="1725616" y="4304727"/>
            <a:ext cx="1208523" cy="1896040"/>
            <a:chOff x="2385797" y="1956643"/>
            <a:chExt cx="1674953" cy="2502779"/>
          </a:xfrm>
        </p:grpSpPr>
        <p:sp>
          <p:nvSpPr>
            <p:cNvPr id="171" name="Google Shape;171;p4"/>
            <p:cNvSpPr/>
            <p:nvPr/>
          </p:nvSpPr>
          <p:spPr>
            <a:xfrm>
              <a:off x="2385797" y="2542127"/>
              <a:ext cx="1674953" cy="1917295"/>
            </a:xfrm>
            <a:custGeom>
              <a:avLst/>
              <a:gdLst/>
              <a:ahLst/>
              <a:cxnLst/>
              <a:rect l="l" t="t" r="r" b="b"/>
              <a:pathLst>
                <a:path w="696" h="796" extrusionOk="0">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72" name="Google Shape;172;p4"/>
            <p:cNvSpPr/>
            <p:nvPr/>
          </p:nvSpPr>
          <p:spPr>
            <a:xfrm>
              <a:off x="2947689" y="1956643"/>
              <a:ext cx="452517" cy="844983"/>
            </a:xfrm>
            <a:custGeom>
              <a:avLst/>
              <a:gdLst/>
              <a:ahLst/>
              <a:cxnLst/>
              <a:rect l="l" t="t" r="r" b="b"/>
              <a:pathLst>
                <a:path w="188" h="351" extrusionOk="0">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grpSp>
      <p:grpSp>
        <p:nvGrpSpPr>
          <p:cNvPr id="173" name="Google Shape;173;p4"/>
          <p:cNvGrpSpPr/>
          <p:nvPr/>
        </p:nvGrpSpPr>
        <p:grpSpPr>
          <a:xfrm>
            <a:off x="3566815" y="4536915"/>
            <a:ext cx="1174887" cy="1806652"/>
            <a:chOff x="2385797" y="1956643"/>
            <a:chExt cx="1674953" cy="2502779"/>
          </a:xfrm>
        </p:grpSpPr>
        <p:sp>
          <p:nvSpPr>
            <p:cNvPr id="174" name="Google Shape;174;p4"/>
            <p:cNvSpPr/>
            <p:nvPr/>
          </p:nvSpPr>
          <p:spPr>
            <a:xfrm>
              <a:off x="2385797" y="2542127"/>
              <a:ext cx="1674953" cy="1917295"/>
            </a:xfrm>
            <a:custGeom>
              <a:avLst/>
              <a:gdLst/>
              <a:ahLst/>
              <a:cxnLst/>
              <a:rect l="l" t="t" r="r" b="b"/>
              <a:pathLst>
                <a:path w="696" h="796" extrusionOk="0">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75" name="Google Shape;175;p4"/>
            <p:cNvSpPr/>
            <p:nvPr/>
          </p:nvSpPr>
          <p:spPr>
            <a:xfrm>
              <a:off x="2947689" y="1956643"/>
              <a:ext cx="452517" cy="844983"/>
            </a:xfrm>
            <a:custGeom>
              <a:avLst/>
              <a:gdLst/>
              <a:ahLst/>
              <a:cxnLst/>
              <a:rect l="l" t="t" r="r" b="b"/>
              <a:pathLst>
                <a:path w="188" h="351" extrusionOk="0">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grpSp>
      <p:grpSp>
        <p:nvGrpSpPr>
          <p:cNvPr id="176" name="Google Shape;176;p4"/>
          <p:cNvGrpSpPr/>
          <p:nvPr/>
        </p:nvGrpSpPr>
        <p:grpSpPr>
          <a:xfrm>
            <a:off x="5478037" y="4638799"/>
            <a:ext cx="1174887" cy="1818471"/>
            <a:chOff x="2385797" y="1956643"/>
            <a:chExt cx="1674953" cy="2502779"/>
          </a:xfrm>
        </p:grpSpPr>
        <p:sp>
          <p:nvSpPr>
            <p:cNvPr id="177" name="Google Shape;177;p4"/>
            <p:cNvSpPr/>
            <p:nvPr/>
          </p:nvSpPr>
          <p:spPr>
            <a:xfrm>
              <a:off x="2385797" y="2542127"/>
              <a:ext cx="1674953" cy="1917295"/>
            </a:xfrm>
            <a:custGeom>
              <a:avLst/>
              <a:gdLst/>
              <a:ahLst/>
              <a:cxnLst/>
              <a:rect l="l" t="t" r="r" b="b"/>
              <a:pathLst>
                <a:path w="696" h="796" extrusionOk="0">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78" name="Google Shape;178;p4"/>
            <p:cNvSpPr/>
            <p:nvPr/>
          </p:nvSpPr>
          <p:spPr>
            <a:xfrm>
              <a:off x="2947689" y="1956643"/>
              <a:ext cx="452517" cy="844983"/>
            </a:xfrm>
            <a:custGeom>
              <a:avLst/>
              <a:gdLst/>
              <a:ahLst/>
              <a:cxnLst/>
              <a:rect l="l" t="t" r="r" b="b"/>
              <a:pathLst>
                <a:path w="188" h="351" extrusionOk="0">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grpSp>
      <p:grpSp>
        <p:nvGrpSpPr>
          <p:cNvPr id="179" name="Google Shape;179;p4"/>
          <p:cNvGrpSpPr/>
          <p:nvPr/>
        </p:nvGrpSpPr>
        <p:grpSpPr>
          <a:xfrm>
            <a:off x="7294404" y="4552310"/>
            <a:ext cx="1174887" cy="1791258"/>
            <a:chOff x="2385797" y="1956643"/>
            <a:chExt cx="1674953" cy="2502779"/>
          </a:xfrm>
        </p:grpSpPr>
        <p:sp>
          <p:nvSpPr>
            <p:cNvPr id="180" name="Google Shape;180;p4"/>
            <p:cNvSpPr/>
            <p:nvPr/>
          </p:nvSpPr>
          <p:spPr>
            <a:xfrm>
              <a:off x="2385797" y="2542127"/>
              <a:ext cx="1674953" cy="1917295"/>
            </a:xfrm>
            <a:custGeom>
              <a:avLst/>
              <a:gdLst/>
              <a:ahLst/>
              <a:cxnLst/>
              <a:rect l="l" t="t" r="r" b="b"/>
              <a:pathLst>
                <a:path w="696" h="796" extrusionOk="0">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81" name="Google Shape;181;p4"/>
            <p:cNvSpPr/>
            <p:nvPr/>
          </p:nvSpPr>
          <p:spPr>
            <a:xfrm>
              <a:off x="2947689" y="1956643"/>
              <a:ext cx="452517" cy="844983"/>
            </a:xfrm>
            <a:custGeom>
              <a:avLst/>
              <a:gdLst/>
              <a:ahLst/>
              <a:cxnLst/>
              <a:rect l="l" t="t" r="r" b="b"/>
              <a:pathLst>
                <a:path w="188" h="351" extrusionOk="0">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grpSp>
      <p:sp>
        <p:nvSpPr>
          <p:cNvPr id="182" name="Google Shape;182;p4"/>
          <p:cNvSpPr txBox="1"/>
          <p:nvPr/>
        </p:nvSpPr>
        <p:spPr>
          <a:xfrm>
            <a:off x="1955614" y="5396794"/>
            <a:ext cx="748500" cy="3180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600"/>
              <a:buFont typeface="Arial"/>
              <a:buNone/>
            </a:pPr>
            <a:r>
              <a:rPr lang="en-US" b="1" i="0" u="none" strike="noStrike" cap="none">
                <a:solidFill>
                  <a:schemeClr val="lt1"/>
                </a:solidFill>
                <a:latin typeface="Arial"/>
                <a:ea typeface="Arial"/>
                <a:cs typeface="Arial"/>
                <a:sym typeface="Arial"/>
              </a:rPr>
              <a:t>Food</a:t>
            </a:r>
            <a:endParaRPr/>
          </a:p>
        </p:txBody>
      </p:sp>
      <p:sp>
        <p:nvSpPr>
          <p:cNvPr id="183" name="Google Shape;183;p4"/>
          <p:cNvSpPr/>
          <p:nvPr/>
        </p:nvSpPr>
        <p:spPr>
          <a:xfrm>
            <a:off x="5088073" y="2139526"/>
            <a:ext cx="1956816" cy="345405"/>
          </a:xfrm>
          <a:prstGeom prst="rightArrow">
            <a:avLst>
              <a:gd name="adj1" fmla="val 50000"/>
              <a:gd name="adj2" fmla="val 50000"/>
            </a:avLst>
          </a:prstGeom>
          <a:solidFill>
            <a:srgbClr val="F43939"/>
          </a:solidFill>
          <a:ln w="12700" cap="flat" cmpd="sng">
            <a:solidFill>
              <a:srgbClr val="FFCA08"/>
            </a:solidFill>
            <a:prstDash val="solid"/>
            <a:miter lim="400000"/>
            <a:headEnd type="none" w="sm" len="sm"/>
            <a:tailEnd type="none" w="sm" len="sm"/>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84" name="Google Shape;184;p4"/>
          <p:cNvSpPr txBox="1"/>
          <p:nvPr/>
        </p:nvSpPr>
        <p:spPr>
          <a:xfrm>
            <a:off x="3700931" y="5546795"/>
            <a:ext cx="942300" cy="3180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600"/>
              <a:buFont typeface="Arial"/>
              <a:buNone/>
            </a:pPr>
            <a:r>
              <a:rPr lang="en-US" b="1" i="0" u="none" strike="noStrike" cap="none">
                <a:solidFill>
                  <a:schemeClr val="lt1"/>
                </a:solidFill>
                <a:latin typeface="Arial"/>
                <a:ea typeface="Arial"/>
                <a:cs typeface="Arial"/>
                <a:sym typeface="Arial"/>
              </a:rPr>
              <a:t>Service</a:t>
            </a:r>
            <a:endParaRPr/>
          </a:p>
        </p:txBody>
      </p:sp>
      <p:sp>
        <p:nvSpPr>
          <p:cNvPr id="185" name="Google Shape;185;p4"/>
          <p:cNvSpPr txBox="1"/>
          <p:nvPr/>
        </p:nvSpPr>
        <p:spPr>
          <a:xfrm>
            <a:off x="5494382" y="5657938"/>
            <a:ext cx="1174800" cy="3180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600"/>
              <a:buFont typeface="Arial"/>
              <a:buNone/>
            </a:pPr>
            <a:r>
              <a:rPr lang="en-US" b="1" i="0" u="none" strike="noStrike" cap="none">
                <a:solidFill>
                  <a:schemeClr val="lt1"/>
                </a:solidFill>
                <a:latin typeface="Arial"/>
                <a:ea typeface="Arial"/>
                <a:cs typeface="Arial"/>
                <a:sym typeface="Arial"/>
              </a:rPr>
              <a:t>Clean</a:t>
            </a:r>
            <a:endParaRPr/>
          </a:p>
        </p:txBody>
      </p:sp>
      <p:sp>
        <p:nvSpPr>
          <p:cNvPr id="186" name="Google Shape;186;p4"/>
          <p:cNvSpPr txBox="1"/>
          <p:nvPr/>
        </p:nvSpPr>
        <p:spPr>
          <a:xfrm>
            <a:off x="7294404" y="5566480"/>
            <a:ext cx="1174800" cy="3180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600"/>
              <a:buFont typeface="Arial"/>
              <a:buNone/>
            </a:pPr>
            <a:r>
              <a:rPr lang="en-US" b="1" i="0" u="none" strike="noStrike" cap="none">
                <a:solidFill>
                  <a:schemeClr val="lt1"/>
                </a:solidFill>
                <a:latin typeface="Arial"/>
                <a:ea typeface="Arial"/>
                <a:cs typeface="Arial"/>
                <a:sym typeface="Arial"/>
              </a:rPr>
              <a:t>Location</a:t>
            </a:r>
            <a:endParaRPr/>
          </a:p>
        </p:txBody>
      </p:sp>
      <p:grpSp>
        <p:nvGrpSpPr>
          <p:cNvPr id="187" name="Google Shape;187;p4"/>
          <p:cNvGrpSpPr/>
          <p:nvPr/>
        </p:nvGrpSpPr>
        <p:grpSpPr>
          <a:xfrm>
            <a:off x="9205626" y="4359050"/>
            <a:ext cx="1174887" cy="1841718"/>
            <a:chOff x="2385797" y="1956643"/>
            <a:chExt cx="1674953" cy="2502779"/>
          </a:xfrm>
        </p:grpSpPr>
        <p:sp>
          <p:nvSpPr>
            <p:cNvPr id="188" name="Google Shape;188;p4"/>
            <p:cNvSpPr/>
            <p:nvPr/>
          </p:nvSpPr>
          <p:spPr>
            <a:xfrm>
              <a:off x="2385797" y="2542127"/>
              <a:ext cx="1674953" cy="1917295"/>
            </a:xfrm>
            <a:custGeom>
              <a:avLst/>
              <a:gdLst/>
              <a:ahLst/>
              <a:cxnLst/>
              <a:rect l="l" t="t" r="r" b="b"/>
              <a:pathLst>
                <a:path w="696" h="796" extrusionOk="0">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89" name="Google Shape;189;p4"/>
            <p:cNvSpPr/>
            <p:nvPr/>
          </p:nvSpPr>
          <p:spPr>
            <a:xfrm>
              <a:off x="2947689" y="1956643"/>
              <a:ext cx="452517" cy="844983"/>
            </a:xfrm>
            <a:custGeom>
              <a:avLst/>
              <a:gdLst/>
              <a:ahLst/>
              <a:cxnLst/>
              <a:rect l="l" t="t" r="r" b="b"/>
              <a:pathLst>
                <a:path w="188" h="351" extrusionOk="0">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grpSp>
      <p:sp>
        <p:nvSpPr>
          <p:cNvPr id="190" name="Google Shape;190;p4"/>
          <p:cNvSpPr txBox="1"/>
          <p:nvPr/>
        </p:nvSpPr>
        <p:spPr>
          <a:xfrm>
            <a:off x="9226649" y="5427311"/>
            <a:ext cx="1174800" cy="3180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600"/>
              <a:buFont typeface="Arial"/>
              <a:buNone/>
            </a:pPr>
            <a:r>
              <a:rPr lang="en-US" b="1" i="0" u="none" strike="noStrike" cap="none">
                <a:solidFill>
                  <a:schemeClr val="lt1"/>
                </a:solidFill>
                <a:latin typeface="Arial"/>
                <a:ea typeface="Arial"/>
                <a:cs typeface="Arial"/>
                <a:sym typeface="Arial"/>
              </a:rPr>
              <a:t>Price</a:t>
            </a:r>
            <a:endParaRPr/>
          </a:p>
        </p:txBody>
      </p:sp>
      <p:sp>
        <p:nvSpPr>
          <p:cNvPr id="191" name="Google Shape;191;p4"/>
          <p:cNvSpPr txBox="1"/>
          <p:nvPr/>
        </p:nvSpPr>
        <p:spPr>
          <a:xfrm>
            <a:off x="1197864" y="3554780"/>
            <a:ext cx="9796272" cy="34881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600" b="0" i="0" u="none" strike="noStrike" cap="none" dirty="0">
                <a:solidFill>
                  <a:schemeClr val="tx1">
                    <a:lumMod val="65000"/>
                    <a:lumOff val="35000"/>
                  </a:schemeClr>
                </a:solidFill>
                <a:latin typeface="+mn-lt"/>
                <a:ea typeface="Arial"/>
                <a:cs typeface="Arial"/>
                <a:sym typeface="Arial"/>
              </a:rPr>
              <a:t>We help improve the performance of businesses by designing an NLP-powered decision-making process</a:t>
            </a:r>
            <a:endParaRPr sz="1600" b="0" i="0" u="none" strike="noStrike" cap="none" dirty="0">
              <a:solidFill>
                <a:schemeClr val="tx1">
                  <a:lumMod val="65000"/>
                  <a:lumOff val="35000"/>
                </a:schemeClr>
              </a:solidFill>
              <a:latin typeface="+mn-lt"/>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5"/>
          <p:cNvSpPr/>
          <p:nvPr/>
        </p:nvSpPr>
        <p:spPr>
          <a:xfrm rot="2700000">
            <a:off x="3114468" y="2228257"/>
            <a:ext cx="1889083" cy="1889083"/>
          </a:xfrm>
          <a:prstGeom prst="rect">
            <a:avLst/>
          </a:prstGeom>
          <a:solidFill>
            <a:srgbClr val="F43939"/>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97" name="Google Shape;197;p5"/>
          <p:cNvSpPr/>
          <p:nvPr/>
        </p:nvSpPr>
        <p:spPr>
          <a:xfrm>
            <a:off x="3766445" y="3685432"/>
            <a:ext cx="582382" cy="582383"/>
          </a:xfrm>
          <a:prstGeom prst="ellipse">
            <a:avLst/>
          </a:prstGeom>
          <a:solidFill>
            <a:srgbClr val="FFFFFF"/>
          </a:solidFill>
          <a:ln>
            <a:noFill/>
          </a:ln>
          <a:effectLst>
            <a:outerShdw blurRad="190500" rotWithShape="0">
              <a:srgbClr val="000000">
                <a:alpha val="2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198" name="Google Shape;198;p5"/>
          <p:cNvSpPr txBox="1"/>
          <p:nvPr/>
        </p:nvSpPr>
        <p:spPr>
          <a:xfrm>
            <a:off x="3362106" y="2860260"/>
            <a:ext cx="1391056" cy="34881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Daniel Zhang</a:t>
            </a:r>
            <a:endParaRPr/>
          </a:p>
        </p:txBody>
      </p:sp>
      <p:sp>
        <p:nvSpPr>
          <p:cNvPr id="199" name="Google Shape;199;p5"/>
          <p:cNvSpPr/>
          <p:nvPr/>
        </p:nvSpPr>
        <p:spPr>
          <a:xfrm rot="2700000">
            <a:off x="1664857" y="3651999"/>
            <a:ext cx="1889083" cy="1889083"/>
          </a:xfrm>
          <a:prstGeom prst="rect">
            <a:avLst/>
          </a:prstGeom>
          <a:solidFill>
            <a:srgbClr val="6C6969"/>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200" name="Google Shape;200;p5"/>
          <p:cNvSpPr/>
          <p:nvPr/>
        </p:nvSpPr>
        <p:spPr>
          <a:xfrm>
            <a:off x="2313448" y="3456193"/>
            <a:ext cx="582382" cy="582383"/>
          </a:xfrm>
          <a:prstGeom prst="ellipse">
            <a:avLst/>
          </a:prstGeom>
          <a:solidFill>
            <a:srgbClr val="FFFFFF"/>
          </a:solidFill>
          <a:ln>
            <a:noFill/>
          </a:ln>
          <a:effectLst>
            <a:outerShdw blurRad="190500" rotWithShape="0">
              <a:srgbClr val="000000">
                <a:alpha val="2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201" name="Google Shape;201;p5"/>
          <p:cNvSpPr txBox="1"/>
          <p:nvPr/>
        </p:nvSpPr>
        <p:spPr>
          <a:xfrm>
            <a:off x="1930799" y="4458408"/>
            <a:ext cx="1391056" cy="34881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Hedan Chen</a:t>
            </a:r>
            <a:endParaRPr/>
          </a:p>
        </p:txBody>
      </p:sp>
      <p:sp>
        <p:nvSpPr>
          <p:cNvPr id="202" name="Google Shape;202;p5"/>
          <p:cNvSpPr/>
          <p:nvPr/>
        </p:nvSpPr>
        <p:spPr>
          <a:xfrm rot="2700000">
            <a:off x="8899182" y="2228258"/>
            <a:ext cx="1889083" cy="1889083"/>
          </a:xfrm>
          <a:prstGeom prst="rect">
            <a:avLst/>
          </a:prstGeom>
          <a:solidFill>
            <a:srgbClr val="A19E9E"/>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203" name="Google Shape;203;p5"/>
          <p:cNvSpPr/>
          <p:nvPr/>
        </p:nvSpPr>
        <p:spPr>
          <a:xfrm>
            <a:off x="9551159" y="3685433"/>
            <a:ext cx="582382" cy="582383"/>
          </a:xfrm>
          <a:prstGeom prst="ellipse">
            <a:avLst/>
          </a:prstGeom>
          <a:solidFill>
            <a:srgbClr val="FFFFFF"/>
          </a:solidFill>
          <a:ln>
            <a:noFill/>
          </a:ln>
          <a:effectLst>
            <a:outerShdw blurRad="190500" rotWithShape="0">
              <a:srgbClr val="000000">
                <a:alpha val="2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204" name="Google Shape;204;p5"/>
          <p:cNvSpPr txBox="1"/>
          <p:nvPr/>
        </p:nvSpPr>
        <p:spPr>
          <a:xfrm>
            <a:off x="9139595" y="2860260"/>
            <a:ext cx="1391056" cy="34881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Jingjing Li</a:t>
            </a:r>
            <a:endParaRPr/>
          </a:p>
        </p:txBody>
      </p:sp>
      <p:sp>
        <p:nvSpPr>
          <p:cNvPr id="205" name="Google Shape;205;p5"/>
          <p:cNvSpPr/>
          <p:nvPr/>
        </p:nvSpPr>
        <p:spPr>
          <a:xfrm rot="2700000">
            <a:off x="6006826" y="2228257"/>
            <a:ext cx="1889083" cy="1889083"/>
          </a:xfrm>
          <a:prstGeom prst="rect">
            <a:avLst/>
          </a:prstGeom>
          <a:solidFill>
            <a:srgbClr val="FFC000"/>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206" name="Google Shape;206;p5"/>
          <p:cNvSpPr/>
          <p:nvPr/>
        </p:nvSpPr>
        <p:spPr>
          <a:xfrm>
            <a:off x="6658803" y="3685432"/>
            <a:ext cx="582382" cy="582383"/>
          </a:xfrm>
          <a:prstGeom prst="ellipse">
            <a:avLst/>
          </a:prstGeom>
          <a:solidFill>
            <a:srgbClr val="FFFFFF"/>
          </a:solidFill>
          <a:ln>
            <a:noFill/>
          </a:ln>
          <a:effectLst>
            <a:outerShdw blurRad="190500" rotWithShape="0">
              <a:srgbClr val="000000">
                <a:alpha val="2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207" name="Google Shape;207;p5"/>
          <p:cNvSpPr txBox="1"/>
          <p:nvPr/>
        </p:nvSpPr>
        <p:spPr>
          <a:xfrm>
            <a:off x="6254465" y="2860260"/>
            <a:ext cx="1391056" cy="34881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Jingyi Yun</a:t>
            </a:r>
            <a:endParaRPr/>
          </a:p>
        </p:txBody>
      </p:sp>
      <p:sp>
        <p:nvSpPr>
          <p:cNvPr id="208" name="Google Shape;208;p5"/>
          <p:cNvSpPr/>
          <p:nvPr/>
        </p:nvSpPr>
        <p:spPr>
          <a:xfrm rot="2700000">
            <a:off x="4564079" y="3652000"/>
            <a:ext cx="1889083" cy="1889083"/>
          </a:xfrm>
          <a:prstGeom prst="rect">
            <a:avLst/>
          </a:prstGeom>
          <a:solidFill>
            <a:srgbClr val="F6666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latin typeface="Trebuchet MS"/>
              <a:ea typeface="Trebuchet MS"/>
              <a:cs typeface="Trebuchet MS"/>
              <a:sym typeface="Trebuchet MS"/>
            </a:endParaRPr>
          </a:p>
        </p:txBody>
      </p:sp>
      <p:sp>
        <p:nvSpPr>
          <p:cNvPr id="209" name="Google Shape;209;p5"/>
          <p:cNvSpPr/>
          <p:nvPr/>
        </p:nvSpPr>
        <p:spPr>
          <a:xfrm>
            <a:off x="5207348" y="3456193"/>
            <a:ext cx="582382" cy="582383"/>
          </a:xfrm>
          <a:prstGeom prst="ellipse">
            <a:avLst/>
          </a:prstGeom>
          <a:solidFill>
            <a:srgbClr val="FFFFFF"/>
          </a:solidFill>
          <a:ln>
            <a:noFill/>
          </a:ln>
          <a:effectLst>
            <a:outerShdw blurRad="190500" rotWithShape="0">
              <a:srgbClr val="000000">
                <a:alpha val="2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sp>
        <p:nvSpPr>
          <p:cNvPr id="210" name="Google Shape;210;p5"/>
          <p:cNvSpPr txBox="1"/>
          <p:nvPr/>
        </p:nvSpPr>
        <p:spPr>
          <a:xfrm>
            <a:off x="4844486" y="4458408"/>
            <a:ext cx="1391056" cy="34881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Dongni</a:t>
            </a:r>
            <a:r>
              <a:rPr lang="en-US" sz="1400" b="1" i="0" u="none" strike="noStrike" cap="none">
                <a:solidFill>
                  <a:schemeClr val="lt1"/>
                </a:solidFill>
                <a:latin typeface="Arial"/>
                <a:ea typeface="Arial"/>
                <a:cs typeface="Arial"/>
                <a:sym typeface="Arial"/>
              </a:rPr>
              <a:t> Yang</a:t>
            </a:r>
            <a:endParaRPr/>
          </a:p>
        </p:txBody>
      </p:sp>
      <p:sp>
        <p:nvSpPr>
          <p:cNvPr id="211" name="Google Shape;211;p5"/>
          <p:cNvSpPr/>
          <p:nvPr/>
        </p:nvSpPr>
        <p:spPr>
          <a:xfrm rot="2700000">
            <a:off x="7456439" y="3652003"/>
            <a:ext cx="1889083" cy="1889083"/>
          </a:xfrm>
          <a:prstGeom prst="rect">
            <a:avLst/>
          </a:prstGeom>
          <a:solidFill>
            <a:srgbClr val="ED8B41"/>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212" name="Google Shape;212;p5"/>
          <p:cNvSpPr/>
          <p:nvPr/>
        </p:nvSpPr>
        <p:spPr>
          <a:xfrm>
            <a:off x="8114209" y="3450053"/>
            <a:ext cx="582382" cy="582383"/>
          </a:xfrm>
          <a:prstGeom prst="ellipse">
            <a:avLst/>
          </a:prstGeom>
          <a:solidFill>
            <a:srgbClr val="FFFFFF"/>
          </a:solidFill>
          <a:ln>
            <a:noFill/>
          </a:ln>
          <a:effectLst>
            <a:outerShdw blurRad="190500" rotWithShape="0">
              <a:srgbClr val="000000">
                <a:alpha val="2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Trebuchet MS"/>
              <a:ea typeface="Trebuchet MS"/>
              <a:cs typeface="Trebuchet MS"/>
              <a:sym typeface="Trebuchet MS"/>
            </a:endParaRPr>
          </a:p>
        </p:txBody>
      </p:sp>
      <p:pic>
        <p:nvPicPr>
          <p:cNvPr id="213" name="Google Shape;213;p5" descr="Programmer male outline"/>
          <p:cNvPicPr preferRelativeResize="0"/>
          <p:nvPr/>
        </p:nvPicPr>
        <p:blipFill rotWithShape="1">
          <a:blip r:embed="rId3">
            <a:alphaModFix/>
          </a:blip>
          <a:srcRect/>
          <a:stretch/>
        </p:blipFill>
        <p:spPr>
          <a:xfrm>
            <a:off x="8163129" y="3502610"/>
            <a:ext cx="457200" cy="457200"/>
          </a:xfrm>
          <a:prstGeom prst="rect">
            <a:avLst/>
          </a:prstGeom>
          <a:noFill/>
          <a:ln>
            <a:noFill/>
          </a:ln>
        </p:spPr>
      </p:pic>
      <p:sp>
        <p:nvSpPr>
          <p:cNvPr id="214" name="Google Shape;214;p5"/>
          <p:cNvSpPr txBox="1"/>
          <p:nvPr/>
        </p:nvSpPr>
        <p:spPr>
          <a:xfrm>
            <a:off x="7748539" y="4458408"/>
            <a:ext cx="1391056" cy="34881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Dingyi Zhou</a:t>
            </a:r>
            <a:endParaRPr/>
          </a:p>
        </p:txBody>
      </p:sp>
      <p:sp>
        <p:nvSpPr>
          <p:cNvPr id="216" name="Google Shape;216;p5"/>
          <p:cNvSpPr txBox="1"/>
          <p:nvPr/>
        </p:nvSpPr>
        <p:spPr>
          <a:xfrm>
            <a:off x="3245143" y="3297272"/>
            <a:ext cx="1624983" cy="3180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Business Analyst</a:t>
            </a:r>
            <a:endParaRPr/>
          </a:p>
        </p:txBody>
      </p:sp>
      <p:sp>
        <p:nvSpPr>
          <p:cNvPr id="217" name="Google Shape;217;p5"/>
          <p:cNvSpPr txBox="1"/>
          <p:nvPr/>
        </p:nvSpPr>
        <p:spPr>
          <a:xfrm>
            <a:off x="7620757" y="4104559"/>
            <a:ext cx="1624983" cy="3180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Data Scientist</a:t>
            </a:r>
            <a:endParaRPr/>
          </a:p>
        </p:txBody>
      </p:sp>
      <p:sp>
        <p:nvSpPr>
          <p:cNvPr id="218" name="Google Shape;218;p5"/>
          <p:cNvSpPr txBox="1"/>
          <p:nvPr/>
        </p:nvSpPr>
        <p:spPr>
          <a:xfrm>
            <a:off x="4705832" y="4110704"/>
            <a:ext cx="1624983" cy="3180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Data Engineer</a:t>
            </a:r>
            <a:endParaRPr/>
          </a:p>
        </p:txBody>
      </p:sp>
      <p:sp>
        <p:nvSpPr>
          <p:cNvPr id="219" name="Google Shape;219;p5"/>
          <p:cNvSpPr txBox="1"/>
          <p:nvPr/>
        </p:nvSpPr>
        <p:spPr>
          <a:xfrm>
            <a:off x="1792146" y="4112592"/>
            <a:ext cx="1624983" cy="3180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Director</a:t>
            </a:r>
            <a:endParaRPr/>
          </a:p>
        </p:txBody>
      </p:sp>
      <p:sp>
        <p:nvSpPr>
          <p:cNvPr id="220" name="Google Shape;220;p5"/>
          <p:cNvSpPr txBox="1"/>
          <p:nvPr/>
        </p:nvSpPr>
        <p:spPr>
          <a:xfrm>
            <a:off x="6141369" y="3293367"/>
            <a:ext cx="1624983" cy="3180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Data Analyst</a:t>
            </a:r>
            <a:endParaRPr/>
          </a:p>
        </p:txBody>
      </p:sp>
      <p:sp>
        <p:nvSpPr>
          <p:cNvPr id="221" name="Google Shape;221;p5"/>
          <p:cNvSpPr txBox="1"/>
          <p:nvPr/>
        </p:nvSpPr>
        <p:spPr>
          <a:xfrm>
            <a:off x="8964389" y="3302546"/>
            <a:ext cx="1755919" cy="3180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Marketing Analyst</a:t>
            </a:r>
            <a:endParaRPr/>
          </a:p>
        </p:txBody>
      </p:sp>
      <p:pic>
        <p:nvPicPr>
          <p:cNvPr id="223" name="Google Shape;223;p5" descr="Programmer female outline"/>
          <p:cNvPicPr preferRelativeResize="0"/>
          <p:nvPr/>
        </p:nvPicPr>
        <p:blipFill rotWithShape="1">
          <a:blip r:embed="rId4">
            <a:alphaModFix/>
          </a:blip>
          <a:srcRect/>
          <a:stretch/>
        </p:blipFill>
        <p:spPr>
          <a:xfrm>
            <a:off x="5256885" y="3509390"/>
            <a:ext cx="457200" cy="457200"/>
          </a:xfrm>
          <a:prstGeom prst="rect">
            <a:avLst/>
          </a:prstGeom>
          <a:noFill/>
          <a:ln>
            <a:noFill/>
          </a:ln>
        </p:spPr>
      </p:pic>
      <p:pic>
        <p:nvPicPr>
          <p:cNvPr id="224" name="Google Shape;224;p5" descr="Office worker female outline"/>
          <p:cNvPicPr preferRelativeResize="0"/>
          <p:nvPr/>
        </p:nvPicPr>
        <p:blipFill rotWithShape="1">
          <a:blip r:embed="rId5">
            <a:alphaModFix/>
          </a:blip>
          <a:srcRect/>
          <a:stretch/>
        </p:blipFill>
        <p:spPr>
          <a:xfrm>
            <a:off x="2376037" y="3509390"/>
            <a:ext cx="457200" cy="457200"/>
          </a:xfrm>
          <a:prstGeom prst="rect">
            <a:avLst/>
          </a:prstGeom>
          <a:noFill/>
          <a:ln>
            <a:noFill/>
          </a:ln>
        </p:spPr>
      </p:pic>
      <p:pic>
        <p:nvPicPr>
          <p:cNvPr id="225" name="Google Shape;225;p5" descr="Programmer male outline"/>
          <p:cNvPicPr preferRelativeResize="0"/>
          <p:nvPr/>
        </p:nvPicPr>
        <p:blipFill rotWithShape="1">
          <a:blip r:embed="rId6">
            <a:alphaModFix/>
          </a:blip>
          <a:srcRect/>
          <a:stretch/>
        </p:blipFill>
        <p:spPr>
          <a:xfrm>
            <a:off x="3825553" y="3725664"/>
            <a:ext cx="457200" cy="457200"/>
          </a:xfrm>
          <a:prstGeom prst="rect">
            <a:avLst/>
          </a:prstGeom>
          <a:noFill/>
          <a:ln>
            <a:noFill/>
          </a:ln>
        </p:spPr>
      </p:pic>
      <p:pic>
        <p:nvPicPr>
          <p:cNvPr id="226" name="Google Shape;226;p5" descr="Programmer female outline"/>
          <p:cNvPicPr preferRelativeResize="0"/>
          <p:nvPr/>
        </p:nvPicPr>
        <p:blipFill rotWithShape="1">
          <a:blip r:embed="rId7">
            <a:alphaModFix/>
          </a:blip>
          <a:srcRect/>
          <a:stretch/>
        </p:blipFill>
        <p:spPr>
          <a:xfrm>
            <a:off x="6726199" y="3725664"/>
            <a:ext cx="457200" cy="457200"/>
          </a:xfrm>
          <a:prstGeom prst="rect">
            <a:avLst/>
          </a:prstGeom>
          <a:noFill/>
          <a:ln>
            <a:noFill/>
          </a:ln>
        </p:spPr>
      </p:pic>
      <p:pic>
        <p:nvPicPr>
          <p:cNvPr id="227" name="Google Shape;227;p5" descr="Programmer female outline"/>
          <p:cNvPicPr preferRelativeResize="0"/>
          <p:nvPr/>
        </p:nvPicPr>
        <p:blipFill rotWithShape="1">
          <a:blip r:embed="rId8">
            <a:alphaModFix/>
          </a:blip>
          <a:srcRect/>
          <a:stretch/>
        </p:blipFill>
        <p:spPr>
          <a:xfrm>
            <a:off x="9613748" y="3725664"/>
            <a:ext cx="457200" cy="457200"/>
          </a:xfrm>
          <a:prstGeom prst="rect">
            <a:avLst/>
          </a:prstGeom>
          <a:noFill/>
          <a:ln>
            <a:noFill/>
          </a:ln>
        </p:spPr>
      </p:pic>
      <p:sp>
        <p:nvSpPr>
          <p:cNvPr id="34" name="Google Shape;215;p5">
            <a:extLst>
              <a:ext uri="{FF2B5EF4-FFF2-40B4-BE49-F238E27FC236}">
                <a16:creationId xmlns:a16="http://schemas.microsoft.com/office/drawing/2014/main" id="{3B0FE022-2A68-4142-B1CF-98ACC4A5CE9F}"/>
              </a:ext>
            </a:extLst>
          </p:cNvPr>
          <p:cNvSpPr txBox="1"/>
          <p:nvPr/>
        </p:nvSpPr>
        <p:spPr>
          <a:xfrm>
            <a:off x="4464755" y="580302"/>
            <a:ext cx="3301597"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sz="3600" b="1" dirty="0">
                <a:solidFill>
                  <a:schemeClr val="tx1">
                    <a:lumMod val="65000"/>
                    <a:lumOff val="35000"/>
                  </a:schemeClr>
                </a:solidFill>
              </a:rPr>
              <a:t>DJH</a:t>
            </a:r>
            <a:r>
              <a:rPr lang="en-US" sz="3600" b="1" i="0" u="none" strike="noStrike" cap="none" dirty="0">
                <a:solidFill>
                  <a:schemeClr val="tx1">
                    <a:lumMod val="65000"/>
                    <a:lumOff val="35000"/>
                  </a:schemeClr>
                </a:solidFill>
                <a:latin typeface="Arial"/>
                <a:ea typeface="Arial"/>
                <a:cs typeface="Arial"/>
                <a:sym typeface="Arial"/>
              </a:rPr>
              <a:t> Analytics</a:t>
            </a:r>
            <a:endParaRPr sz="1800"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grpSp>
        <p:nvGrpSpPr>
          <p:cNvPr id="233" name="Google Shape;233;g119cf418cc9_2_6"/>
          <p:cNvGrpSpPr/>
          <p:nvPr/>
        </p:nvGrpSpPr>
        <p:grpSpPr>
          <a:xfrm>
            <a:off x="1817669" y="2501417"/>
            <a:ext cx="1754646" cy="1184932"/>
            <a:chOff x="135446" y="-2"/>
            <a:chExt cx="1754645" cy="1184930"/>
          </a:xfrm>
        </p:grpSpPr>
        <p:sp>
          <p:nvSpPr>
            <p:cNvPr id="234" name="Google Shape;234;g119cf418cc9_2_6"/>
            <p:cNvSpPr txBox="1"/>
            <p:nvPr/>
          </p:nvSpPr>
          <p:spPr>
            <a:xfrm>
              <a:off x="706436" y="549978"/>
              <a:ext cx="1183654" cy="307775"/>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Helvetica Neue"/>
                <a:buNone/>
              </a:pPr>
              <a:r>
                <a:rPr lang="en-US" sz="1400" b="1" i="0" u="none" strike="noStrike" cap="none" dirty="0">
                  <a:solidFill>
                    <a:schemeClr val="tx1">
                      <a:lumMod val="65000"/>
                      <a:lumOff val="35000"/>
                    </a:schemeClr>
                  </a:solidFill>
                  <a:latin typeface="+mn-lt"/>
                  <a:ea typeface="Helvetica Neue"/>
                  <a:cs typeface="Helvetica Neue"/>
                  <a:sym typeface="Helvetica Neue"/>
                </a:rPr>
                <a:t>Data Source </a:t>
              </a:r>
              <a:endParaRPr sz="1400" b="1" i="0" u="none" strike="noStrike" cap="none" dirty="0">
                <a:solidFill>
                  <a:schemeClr val="tx1">
                    <a:lumMod val="65000"/>
                    <a:lumOff val="35000"/>
                  </a:schemeClr>
                </a:solidFill>
                <a:latin typeface="+mn-lt"/>
                <a:ea typeface="Helvetica Neue"/>
                <a:cs typeface="Helvetica Neue"/>
                <a:sym typeface="Helvetica Neue"/>
              </a:endParaRPr>
            </a:p>
          </p:txBody>
        </p:sp>
        <p:sp>
          <p:nvSpPr>
            <p:cNvPr id="235" name="Google Shape;235;g119cf418cc9_2_6"/>
            <p:cNvSpPr txBox="1"/>
            <p:nvPr/>
          </p:nvSpPr>
          <p:spPr>
            <a:xfrm>
              <a:off x="135446" y="855648"/>
              <a:ext cx="1754644" cy="329280"/>
            </a:xfrm>
            <a:prstGeom prst="rect">
              <a:avLst/>
            </a:prstGeom>
            <a:noFill/>
            <a:ln>
              <a:noFill/>
            </a:ln>
          </p:spPr>
          <p:txBody>
            <a:bodyPr spcFirstLastPara="1" wrap="square" lIns="45700" tIns="45700" rIns="45700" bIns="45700" anchor="t" anchorCtr="0">
              <a:spAutoFit/>
            </a:bodyPr>
            <a:lstStyle/>
            <a:p>
              <a:pPr marL="0" marR="0" lvl="0" indent="0" algn="r" rtl="0">
                <a:lnSpc>
                  <a:spcPct val="140000"/>
                </a:lnSpc>
                <a:spcBef>
                  <a:spcPts val="0"/>
                </a:spcBef>
                <a:spcAft>
                  <a:spcPts val="0"/>
                </a:spcAft>
                <a:buClr>
                  <a:srgbClr val="39302A"/>
                </a:buClr>
                <a:buSzPts val="1100"/>
                <a:buFont typeface="Helvetica Neue"/>
                <a:buNone/>
              </a:pPr>
              <a:r>
                <a:rPr lang="en-US" sz="1100" b="0" i="0" u="none" strike="noStrike" cap="none">
                  <a:solidFill>
                    <a:schemeClr val="tx1">
                      <a:lumMod val="65000"/>
                      <a:lumOff val="35000"/>
                    </a:schemeClr>
                  </a:solidFill>
                  <a:latin typeface="+mn-lt"/>
                  <a:ea typeface="Helvetica Neue"/>
                  <a:cs typeface="Helvetica Neue"/>
                  <a:sym typeface="Helvetica Neue"/>
                </a:rPr>
                <a:t>Yelp open data on Kaggle</a:t>
              </a:r>
              <a:endParaRPr sz="1800" b="0" i="0" u="none" strike="noStrike" cap="none">
                <a:solidFill>
                  <a:schemeClr val="tx1">
                    <a:lumMod val="65000"/>
                    <a:lumOff val="35000"/>
                  </a:schemeClr>
                </a:solidFill>
                <a:latin typeface="+mn-lt"/>
                <a:ea typeface="Trebuchet MS"/>
                <a:cs typeface="Trebuchet MS"/>
                <a:sym typeface="Trebuchet MS"/>
              </a:endParaRPr>
            </a:p>
          </p:txBody>
        </p:sp>
        <p:grpSp>
          <p:nvGrpSpPr>
            <p:cNvPr id="236" name="Google Shape;236;g119cf418cc9_2_6"/>
            <p:cNvGrpSpPr/>
            <p:nvPr/>
          </p:nvGrpSpPr>
          <p:grpSpPr>
            <a:xfrm>
              <a:off x="1471712" y="-2"/>
              <a:ext cx="418379" cy="418380"/>
              <a:chOff x="-1" y="-1"/>
              <a:chExt cx="418378" cy="418378"/>
            </a:xfrm>
          </p:grpSpPr>
          <p:sp>
            <p:nvSpPr>
              <p:cNvPr id="237" name="Google Shape;237;g119cf418cc9_2_6"/>
              <p:cNvSpPr/>
              <p:nvPr/>
            </p:nvSpPr>
            <p:spPr>
              <a:xfrm>
                <a:off x="-1" y="-1"/>
                <a:ext cx="418378" cy="418378"/>
              </a:xfrm>
              <a:prstGeom prst="ellipse">
                <a:avLst/>
              </a:prstGeom>
              <a:solidFill>
                <a:schemeClr val="bg2">
                  <a:lumMod val="20000"/>
                  <a:lumOff val="80000"/>
                </a:scheme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endParaRPr sz="1800" b="0" i="0" u="none" strike="noStrike" cap="none">
                  <a:solidFill>
                    <a:schemeClr val="tx1">
                      <a:lumMod val="65000"/>
                      <a:lumOff val="35000"/>
                    </a:schemeClr>
                  </a:solidFill>
                  <a:latin typeface="+mn-lt"/>
                  <a:ea typeface="Trebuchet MS"/>
                  <a:cs typeface="Trebuchet MS"/>
                  <a:sym typeface="Trebuchet MS"/>
                </a:endParaRPr>
              </a:p>
            </p:txBody>
          </p:sp>
          <p:sp>
            <p:nvSpPr>
              <p:cNvPr id="238" name="Google Shape;238;g119cf418cc9_2_6"/>
              <p:cNvSpPr txBox="1"/>
              <p:nvPr/>
            </p:nvSpPr>
            <p:spPr>
              <a:xfrm>
                <a:off x="61270" y="39932"/>
                <a:ext cx="295837" cy="338512"/>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600"/>
                  <a:buFont typeface="Helvetica Neue"/>
                  <a:buNone/>
                </a:pPr>
                <a:r>
                  <a:rPr lang="en-US" sz="1600" b="1" i="0" u="none" strike="noStrike" cap="none" dirty="0">
                    <a:solidFill>
                      <a:schemeClr val="tx1">
                        <a:lumMod val="65000"/>
                        <a:lumOff val="35000"/>
                      </a:schemeClr>
                    </a:solidFill>
                    <a:latin typeface="+mn-lt"/>
                    <a:ea typeface="Helvetica Neue"/>
                    <a:cs typeface="Helvetica Neue"/>
                    <a:sym typeface="Helvetica Neue"/>
                  </a:rPr>
                  <a:t>1</a:t>
                </a:r>
                <a:endParaRPr b="1" dirty="0">
                  <a:solidFill>
                    <a:schemeClr val="tx1">
                      <a:lumMod val="65000"/>
                      <a:lumOff val="35000"/>
                    </a:schemeClr>
                  </a:solidFill>
                  <a:latin typeface="+mn-lt"/>
                </a:endParaRPr>
              </a:p>
            </p:txBody>
          </p:sp>
        </p:grpSp>
      </p:grpSp>
      <p:grpSp>
        <p:nvGrpSpPr>
          <p:cNvPr id="239" name="Google Shape;239;g119cf418cc9_2_6"/>
          <p:cNvGrpSpPr/>
          <p:nvPr/>
        </p:nvGrpSpPr>
        <p:grpSpPr>
          <a:xfrm>
            <a:off x="8503497" y="2541350"/>
            <a:ext cx="2862495" cy="1321543"/>
            <a:chOff x="-815877" y="102045"/>
            <a:chExt cx="2862493" cy="1321542"/>
          </a:xfrm>
        </p:grpSpPr>
        <p:sp>
          <p:nvSpPr>
            <p:cNvPr id="240" name="Google Shape;240;g119cf418cc9_2_6"/>
            <p:cNvSpPr txBox="1"/>
            <p:nvPr/>
          </p:nvSpPr>
          <p:spPr>
            <a:xfrm>
              <a:off x="-815877" y="628722"/>
              <a:ext cx="1170254" cy="523218"/>
            </a:xfrm>
            <a:prstGeom prst="rect">
              <a:avLst/>
            </a:prstGeom>
            <a:noFill/>
            <a:ln>
              <a:noFill/>
            </a:ln>
          </p:spPr>
          <p:txBody>
            <a:bodyPr spcFirstLastPara="1" wrap="square" lIns="45700" tIns="45700" rIns="45700" bIns="45700" anchor="t" anchorCtr="0">
              <a:spAutoFit/>
            </a:bodyPr>
            <a:lstStyle/>
            <a:p>
              <a:pPr marL="0" marR="0" lvl="0" indent="0" rtl="0">
                <a:lnSpc>
                  <a:spcPct val="100000"/>
                </a:lnSpc>
                <a:spcBef>
                  <a:spcPts val="0"/>
                </a:spcBef>
                <a:spcAft>
                  <a:spcPts val="0"/>
                </a:spcAft>
                <a:buClr>
                  <a:srgbClr val="000000"/>
                </a:buClr>
                <a:buSzPts val="1400"/>
                <a:buFont typeface="Helvetica Neue"/>
                <a:buNone/>
              </a:pPr>
              <a:r>
                <a:rPr lang="en-US" sz="1400" b="1" i="0" u="none" strike="noStrike" cap="none" dirty="0">
                  <a:solidFill>
                    <a:schemeClr val="tx1">
                      <a:lumMod val="65000"/>
                      <a:lumOff val="35000"/>
                    </a:schemeClr>
                  </a:solidFill>
                  <a:latin typeface="+mn-lt"/>
                  <a:ea typeface="Helvetica Neue"/>
                  <a:cs typeface="Helvetica Neue"/>
                  <a:sym typeface="Helvetica Neue"/>
                </a:rPr>
                <a:t>Data Volume</a:t>
              </a:r>
              <a:endParaRPr b="1" dirty="0">
                <a:solidFill>
                  <a:schemeClr val="tx1">
                    <a:lumMod val="65000"/>
                    <a:lumOff val="35000"/>
                  </a:schemeClr>
                </a:solidFill>
                <a:latin typeface="+mn-lt"/>
              </a:endParaRPr>
            </a:p>
            <a:p>
              <a:pPr marL="0" marR="0" lvl="0" indent="0" algn="r" rtl="0">
                <a:lnSpc>
                  <a:spcPct val="100000"/>
                </a:lnSpc>
                <a:spcBef>
                  <a:spcPts val="0"/>
                </a:spcBef>
                <a:spcAft>
                  <a:spcPts val="0"/>
                </a:spcAft>
                <a:buClr>
                  <a:srgbClr val="000000"/>
                </a:buClr>
                <a:buSzPts val="1400"/>
                <a:buFont typeface="Helvetica Neue"/>
                <a:buNone/>
              </a:pPr>
              <a:endParaRPr sz="1400" b="1" i="0" u="none" strike="noStrike" cap="none" dirty="0">
                <a:solidFill>
                  <a:schemeClr val="tx1">
                    <a:lumMod val="65000"/>
                    <a:lumOff val="35000"/>
                  </a:schemeClr>
                </a:solidFill>
                <a:latin typeface="+mn-lt"/>
                <a:ea typeface="Helvetica Neue"/>
                <a:cs typeface="Helvetica Neue"/>
                <a:sym typeface="Helvetica Neue"/>
              </a:endParaRPr>
            </a:p>
          </p:txBody>
        </p:sp>
        <p:sp>
          <p:nvSpPr>
            <p:cNvPr id="241" name="Google Shape;241;g119cf418cc9_2_6"/>
            <p:cNvSpPr txBox="1"/>
            <p:nvPr/>
          </p:nvSpPr>
          <p:spPr>
            <a:xfrm>
              <a:off x="-812270" y="857319"/>
              <a:ext cx="2858886" cy="566268"/>
            </a:xfrm>
            <a:prstGeom prst="rect">
              <a:avLst/>
            </a:prstGeom>
            <a:noFill/>
            <a:ln>
              <a:noFill/>
            </a:ln>
          </p:spPr>
          <p:txBody>
            <a:bodyPr spcFirstLastPara="1" wrap="square" lIns="45700" tIns="45700" rIns="45700" bIns="45700" anchor="t" anchorCtr="0">
              <a:spAutoFit/>
            </a:bodyPr>
            <a:lstStyle/>
            <a:p>
              <a:pPr marL="0" marR="0" lvl="0" indent="0" rtl="0">
                <a:lnSpc>
                  <a:spcPct val="140000"/>
                </a:lnSpc>
                <a:spcBef>
                  <a:spcPts val="0"/>
                </a:spcBef>
                <a:spcAft>
                  <a:spcPts val="0"/>
                </a:spcAft>
                <a:buClr>
                  <a:srgbClr val="39302A"/>
                </a:buClr>
                <a:buSzPts val="1100"/>
                <a:buFont typeface="Helvetica Neue"/>
                <a:buNone/>
              </a:pPr>
              <a:r>
                <a:rPr lang="en-US" sz="1100" b="0" i="0" u="none" strike="noStrike" cap="none" dirty="0">
                  <a:solidFill>
                    <a:schemeClr val="tx1">
                      <a:lumMod val="65000"/>
                      <a:lumOff val="35000"/>
                    </a:schemeClr>
                  </a:solidFill>
                  <a:latin typeface="+mn-lt"/>
                  <a:ea typeface="Helvetica Neue"/>
                  <a:cs typeface="Helvetica Neue"/>
                  <a:sym typeface="Helvetica Neue"/>
                </a:rPr>
                <a:t>6,990,280 reviews &amp; 150,346 businesses &amp; </a:t>
              </a:r>
              <a:endParaRPr dirty="0">
                <a:solidFill>
                  <a:schemeClr val="tx1">
                    <a:lumMod val="65000"/>
                    <a:lumOff val="35000"/>
                  </a:schemeClr>
                </a:solidFill>
                <a:latin typeface="+mn-lt"/>
              </a:endParaRPr>
            </a:p>
            <a:p>
              <a:pPr marL="0" marR="0" lvl="0" indent="0" rtl="0">
                <a:lnSpc>
                  <a:spcPct val="140000"/>
                </a:lnSpc>
                <a:spcBef>
                  <a:spcPts val="0"/>
                </a:spcBef>
                <a:spcAft>
                  <a:spcPts val="0"/>
                </a:spcAft>
                <a:buClr>
                  <a:srgbClr val="39302A"/>
                </a:buClr>
                <a:buSzPts val="1100"/>
                <a:buFont typeface="Helvetica Neue"/>
                <a:buNone/>
              </a:pPr>
              <a:r>
                <a:rPr lang="en-US" sz="1100" b="0" i="0" u="none" strike="noStrike" cap="none" dirty="0">
                  <a:solidFill>
                    <a:schemeClr val="tx1">
                      <a:lumMod val="65000"/>
                      <a:lumOff val="35000"/>
                    </a:schemeClr>
                  </a:solidFill>
                  <a:latin typeface="+mn-lt"/>
                  <a:ea typeface="Helvetica Neue"/>
                  <a:cs typeface="Helvetica Neue"/>
                  <a:sym typeface="Helvetica Neue"/>
                </a:rPr>
                <a:t>200,100 pictures &amp; 11 metropolitan areas</a:t>
              </a:r>
              <a:endParaRPr sz="1800" b="0" i="0" u="none" strike="noStrike" cap="none" dirty="0">
                <a:solidFill>
                  <a:schemeClr val="tx1">
                    <a:lumMod val="65000"/>
                    <a:lumOff val="35000"/>
                  </a:schemeClr>
                </a:solidFill>
                <a:latin typeface="+mn-lt"/>
                <a:ea typeface="Trebuchet MS"/>
                <a:cs typeface="Trebuchet MS"/>
                <a:sym typeface="Trebuchet MS"/>
              </a:endParaRPr>
            </a:p>
          </p:txBody>
        </p:sp>
        <p:grpSp>
          <p:nvGrpSpPr>
            <p:cNvPr id="242" name="Google Shape;242;g119cf418cc9_2_6"/>
            <p:cNvGrpSpPr/>
            <p:nvPr/>
          </p:nvGrpSpPr>
          <p:grpSpPr>
            <a:xfrm>
              <a:off x="-780861" y="102045"/>
              <a:ext cx="418379" cy="418380"/>
              <a:chOff x="-2252569" y="102046"/>
              <a:chExt cx="418378" cy="418378"/>
            </a:xfrm>
          </p:grpSpPr>
          <p:sp>
            <p:nvSpPr>
              <p:cNvPr id="243" name="Google Shape;243;g119cf418cc9_2_6"/>
              <p:cNvSpPr/>
              <p:nvPr/>
            </p:nvSpPr>
            <p:spPr>
              <a:xfrm>
                <a:off x="-2252569" y="102046"/>
                <a:ext cx="418378" cy="418378"/>
              </a:xfrm>
              <a:prstGeom prst="ellipse">
                <a:avLst/>
              </a:prstGeom>
              <a:solidFill>
                <a:srgbClr val="FFC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endParaRPr sz="1800" b="0" i="0" u="none" strike="noStrike" cap="none">
                  <a:solidFill>
                    <a:schemeClr val="tx1">
                      <a:lumMod val="65000"/>
                      <a:lumOff val="35000"/>
                    </a:schemeClr>
                  </a:solidFill>
                  <a:latin typeface="+mn-lt"/>
                  <a:ea typeface="Trebuchet MS"/>
                  <a:cs typeface="Trebuchet MS"/>
                  <a:sym typeface="Trebuchet MS"/>
                </a:endParaRPr>
              </a:p>
            </p:txBody>
          </p:sp>
          <p:sp>
            <p:nvSpPr>
              <p:cNvPr id="244" name="Google Shape;244;g119cf418cc9_2_6"/>
              <p:cNvSpPr txBox="1"/>
              <p:nvPr/>
            </p:nvSpPr>
            <p:spPr>
              <a:xfrm>
                <a:off x="-2191298" y="141979"/>
                <a:ext cx="295837" cy="338512"/>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600"/>
                  <a:buFont typeface="Helvetica Neue"/>
                  <a:buNone/>
                </a:pPr>
                <a:r>
                  <a:rPr lang="en-US" sz="1600" b="1" i="0" u="none" strike="noStrike" cap="none" dirty="0">
                    <a:solidFill>
                      <a:schemeClr val="tx1">
                        <a:lumMod val="65000"/>
                        <a:lumOff val="35000"/>
                      </a:schemeClr>
                    </a:solidFill>
                    <a:latin typeface="+mn-lt"/>
                    <a:ea typeface="Helvetica Neue"/>
                    <a:cs typeface="Helvetica Neue"/>
                    <a:sym typeface="Helvetica Neue"/>
                  </a:rPr>
                  <a:t>2</a:t>
                </a:r>
                <a:endParaRPr b="1" dirty="0">
                  <a:solidFill>
                    <a:schemeClr val="tx1">
                      <a:lumMod val="65000"/>
                      <a:lumOff val="35000"/>
                    </a:schemeClr>
                  </a:solidFill>
                  <a:latin typeface="+mn-lt"/>
                </a:endParaRPr>
              </a:p>
            </p:txBody>
          </p:sp>
        </p:grpSp>
      </p:grpSp>
      <p:grpSp>
        <p:nvGrpSpPr>
          <p:cNvPr id="251" name="Google Shape;251;g119cf418cc9_2_6"/>
          <p:cNvGrpSpPr/>
          <p:nvPr/>
        </p:nvGrpSpPr>
        <p:grpSpPr>
          <a:xfrm>
            <a:off x="8503497" y="4461756"/>
            <a:ext cx="2458511" cy="1344044"/>
            <a:chOff x="-244206" y="1666"/>
            <a:chExt cx="2458509" cy="1344041"/>
          </a:xfrm>
        </p:grpSpPr>
        <p:sp>
          <p:nvSpPr>
            <p:cNvPr id="252" name="Google Shape;252;g119cf418cc9_2_6"/>
            <p:cNvSpPr txBox="1"/>
            <p:nvPr/>
          </p:nvSpPr>
          <p:spPr>
            <a:xfrm>
              <a:off x="-244206" y="504317"/>
              <a:ext cx="1128511" cy="30777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400"/>
                <a:buFont typeface="Helvetica Neue"/>
                <a:buNone/>
              </a:pPr>
              <a:r>
                <a:rPr lang="en-US" sz="1400" b="1" i="0" u="none" strike="noStrike" cap="none" dirty="0">
                  <a:solidFill>
                    <a:schemeClr val="tx1">
                      <a:lumMod val="65000"/>
                      <a:lumOff val="35000"/>
                    </a:schemeClr>
                  </a:solidFill>
                  <a:latin typeface="+mn-lt"/>
                  <a:ea typeface="Helvetica Neue"/>
                  <a:cs typeface="Helvetica Neue"/>
                  <a:sym typeface="Helvetica Neue"/>
                </a:rPr>
                <a:t>Data Format</a:t>
              </a:r>
              <a:endParaRPr sz="1400" b="1" i="0" u="none" strike="noStrike" cap="none" dirty="0">
                <a:solidFill>
                  <a:schemeClr val="tx1">
                    <a:lumMod val="65000"/>
                    <a:lumOff val="35000"/>
                  </a:schemeClr>
                </a:solidFill>
                <a:latin typeface="+mn-lt"/>
                <a:ea typeface="Helvetica Neue"/>
                <a:cs typeface="Helvetica Neue"/>
                <a:sym typeface="Helvetica Neue"/>
              </a:endParaRPr>
            </a:p>
          </p:txBody>
        </p:sp>
        <p:sp>
          <p:nvSpPr>
            <p:cNvPr id="253" name="Google Shape;253;g119cf418cc9_2_6"/>
            <p:cNvSpPr txBox="1"/>
            <p:nvPr/>
          </p:nvSpPr>
          <p:spPr>
            <a:xfrm>
              <a:off x="-244206" y="779440"/>
              <a:ext cx="2458509" cy="566267"/>
            </a:xfrm>
            <a:prstGeom prst="rect">
              <a:avLst/>
            </a:prstGeom>
            <a:noFill/>
            <a:ln>
              <a:noFill/>
            </a:ln>
          </p:spPr>
          <p:txBody>
            <a:bodyPr spcFirstLastPara="1" wrap="square" lIns="45700" tIns="45700" rIns="45700" bIns="45700" anchor="t" anchorCtr="0">
              <a:spAutoFit/>
            </a:bodyPr>
            <a:lstStyle/>
            <a:p>
              <a:pPr marL="0" marR="0" lvl="0" indent="0" algn="l" rtl="0">
                <a:lnSpc>
                  <a:spcPct val="140000"/>
                </a:lnSpc>
                <a:spcBef>
                  <a:spcPts val="0"/>
                </a:spcBef>
                <a:spcAft>
                  <a:spcPts val="0"/>
                </a:spcAft>
                <a:buClr>
                  <a:srgbClr val="39302A"/>
                </a:buClr>
                <a:buSzPts val="1100"/>
                <a:buFont typeface="Helvetica Neue"/>
                <a:buNone/>
              </a:pPr>
              <a:r>
                <a:rPr lang="en-US" sz="1100" b="0" i="0" u="none" strike="noStrike" cap="none" dirty="0">
                  <a:solidFill>
                    <a:schemeClr val="tx1">
                      <a:lumMod val="65000"/>
                      <a:lumOff val="35000"/>
                    </a:schemeClr>
                  </a:solidFill>
                  <a:latin typeface="+mn-lt"/>
                  <a:ea typeface="Helvetica Neue"/>
                  <a:cs typeface="Helvetica Neue"/>
                  <a:sym typeface="Helvetica Neue"/>
                </a:rPr>
                <a:t>Each file is composed of a single object type, one JSON-object per-line</a:t>
              </a:r>
              <a:endParaRPr dirty="0">
                <a:solidFill>
                  <a:schemeClr val="tx1">
                    <a:lumMod val="65000"/>
                    <a:lumOff val="35000"/>
                  </a:schemeClr>
                </a:solidFill>
                <a:latin typeface="+mn-lt"/>
              </a:endParaRPr>
            </a:p>
          </p:txBody>
        </p:sp>
        <p:grpSp>
          <p:nvGrpSpPr>
            <p:cNvPr id="254" name="Google Shape;254;g119cf418cc9_2_6"/>
            <p:cNvGrpSpPr/>
            <p:nvPr/>
          </p:nvGrpSpPr>
          <p:grpSpPr>
            <a:xfrm>
              <a:off x="-209190" y="1666"/>
              <a:ext cx="418379" cy="418379"/>
              <a:chOff x="-300300" y="1666"/>
              <a:chExt cx="418378" cy="418378"/>
            </a:xfrm>
          </p:grpSpPr>
          <p:sp>
            <p:nvSpPr>
              <p:cNvPr id="255" name="Google Shape;255;g119cf418cc9_2_6"/>
              <p:cNvSpPr/>
              <p:nvPr/>
            </p:nvSpPr>
            <p:spPr>
              <a:xfrm>
                <a:off x="-300300" y="1666"/>
                <a:ext cx="418378" cy="418378"/>
              </a:xfrm>
              <a:prstGeom prst="ellipse">
                <a:avLst/>
              </a:prstGeom>
              <a:solidFill>
                <a:srgbClr val="E3941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endParaRPr sz="1800" b="0" i="0" u="none" strike="noStrike" cap="none">
                  <a:solidFill>
                    <a:schemeClr val="tx1">
                      <a:lumMod val="65000"/>
                      <a:lumOff val="35000"/>
                    </a:schemeClr>
                  </a:solidFill>
                  <a:latin typeface="+mn-lt"/>
                  <a:ea typeface="Trebuchet MS"/>
                  <a:cs typeface="Trebuchet MS"/>
                  <a:sym typeface="Trebuchet MS"/>
                </a:endParaRPr>
              </a:p>
            </p:txBody>
          </p:sp>
          <p:sp>
            <p:nvSpPr>
              <p:cNvPr id="256" name="Google Shape;256;g119cf418cc9_2_6"/>
              <p:cNvSpPr txBox="1"/>
              <p:nvPr/>
            </p:nvSpPr>
            <p:spPr>
              <a:xfrm>
                <a:off x="-239029" y="41599"/>
                <a:ext cx="295837" cy="338512"/>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600"/>
                  <a:buFont typeface="Helvetica Neue"/>
                  <a:buNone/>
                </a:pPr>
                <a:r>
                  <a:rPr lang="en-US" sz="1600" b="1" i="0" u="none" strike="noStrike" cap="none" dirty="0">
                    <a:solidFill>
                      <a:schemeClr val="tx1">
                        <a:lumMod val="65000"/>
                        <a:lumOff val="35000"/>
                      </a:schemeClr>
                    </a:solidFill>
                    <a:latin typeface="+mn-lt"/>
                    <a:ea typeface="Helvetica Neue"/>
                    <a:cs typeface="Helvetica Neue"/>
                    <a:sym typeface="Helvetica Neue"/>
                  </a:rPr>
                  <a:t>3</a:t>
                </a:r>
                <a:endParaRPr b="1" dirty="0">
                  <a:solidFill>
                    <a:schemeClr val="tx1">
                      <a:lumMod val="65000"/>
                      <a:lumOff val="35000"/>
                    </a:schemeClr>
                  </a:solidFill>
                  <a:latin typeface="+mn-lt"/>
                </a:endParaRPr>
              </a:p>
            </p:txBody>
          </p:sp>
        </p:grpSp>
      </p:grpSp>
      <p:sp>
        <p:nvSpPr>
          <p:cNvPr id="258" name="Google Shape;258;g119cf418cc9_2_6"/>
          <p:cNvSpPr txBox="1"/>
          <p:nvPr/>
        </p:nvSpPr>
        <p:spPr>
          <a:xfrm>
            <a:off x="874350" y="1470757"/>
            <a:ext cx="10443300" cy="5337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1400"/>
              <a:buFont typeface="Trebuchet MS"/>
              <a:buNone/>
            </a:pPr>
            <a:r>
              <a:rPr lang="en-US" sz="1400" b="0" i="0" u="none" strike="noStrike" cap="none" dirty="0">
                <a:solidFill>
                  <a:schemeClr val="tx1">
                    <a:lumMod val="65000"/>
                    <a:lumOff val="35000"/>
                  </a:schemeClr>
                </a:solidFill>
                <a:latin typeface="+mn-lt"/>
                <a:ea typeface="Trebuchet MS"/>
                <a:cs typeface="Trebuchet MS"/>
                <a:sym typeface="Trebuchet MS"/>
              </a:rPr>
              <a:t>The dataset is a subset of Yelp's businesses and reviews data containing information about businesses across 11 metropolitan areas in the USA and Canada. It’s available as JSON files, for use in personal, educational, and academic purposes.</a:t>
            </a:r>
            <a:endParaRPr dirty="0">
              <a:solidFill>
                <a:schemeClr val="tx1">
                  <a:lumMod val="65000"/>
                  <a:lumOff val="35000"/>
                </a:schemeClr>
              </a:solidFill>
              <a:latin typeface="+mn-lt"/>
            </a:endParaRPr>
          </a:p>
        </p:txBody>
      </p:sp>
      <p:pic>
        <p:nvPicPr>
          <p:cNvPr id="259" name="Google Shape;259;g119cf418cc9_2_6" descr="How to Download Kaggle Datasets on Ubuntu | endtoend.ai"/>
          <p:cNvPicPr preferRelativeResize="0"/>
          <p:nvPr/>
        </p:nvPicPr>
        <p:blipFill rotWithShape="1">
          <a:blip r:embed="rId3">
            <a:alphaModFix/>
          </a:blip>
          <a:srcRect/>
          <a:stretch/>
        </p:blipFill>
        <p:spPr>
          <a:xfrm>
            <a:off x="115115" y="2710607"/>
            <a:ext cx="1666821" cy="1109194"/>
          </a:xfrm>
          <a:prstGeom prst="rect">
            <a:avLst/>
          </a:prstGeom>
          <a:noFill/>
          <a:ln>
            <a:noFill/>
          </a:ln>
        </p:spPr>
      </p:pic>
      <p:sp>
        <p:nvSpPr>
          <p:cNvPr id="260" name="Google Shape;260;g119cf418cc9_2_6"/>
          <p:cNvSpPr txBox="1"/>
          <p:nvPr/>
        </p:nvSpPr>
        <p:spPr>
          <a:xfrm>
            <a:off x="7500749" y="6396320"/>
            <a:ext cx="4494900" cy="471924"/>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000000"/>
              </a:buClr>
              <a:buSzPts val="1200"/>
              <a:buFont typeface="Calibri"/>
              <a:buNone/>
            </a:pPr>
            <a:r>
              <a:rPr lang="en-US" sz="1200" b="0" i="0" u="none" strike="noStrike" cap="none" dirty="0">
                <a:solidFill>
                  <a:srgbClr val="000000"/>
                </a:solidFill>
                <a:latin typeface="+mn-lt"/>
                <a:ea typeface="Calibri"/>
                <a:cs typeface="Calibri"/>
                <a:sym typeface="Calibri"/>
              </a:rPr>
              <a:t>Data Source Link: https://www.kaggle.com/yelp-dataset/yelp-dataset</a:t>
            </a:r>
            <a:endParaRPr dirty="0">
              <a:latin typeface="+mn-lt"/>
            </a:endParaRPr>
          </a:p>
        </p:txBody>
      </p:sp>
      <p:grpSp>
        <p:nvGrpSpPr>
          <p:cNvPr id="261" name="Google Shape;261;g119cf418cc9_2_6"/>
          <p:cNvGrpSpPr/>
          <p:nvPr/>
        </p:nvGrpSpPr>
        <p:grpSpPr>
          <a:xfrm>
            <a:off x="3835128" y="1916229"/>
            <a:ext cx="4521744" cy="4519822"/>
            <a:chOff x="0" y="-1"/>
            <a:chExt cx="4521742" cy="4519821"/>
          </a:xfrm>
        </p:grpSpPr>
        <p:sp>
          <p:nvSpPr>
            <p:cNvPr id="262" name="Google Shape;262;g119cf418cc9_2_6"/>
            <p:cNvSpPr/>
            <p:nvPr/>
          </p:nvSpPr>
          <p:spPr>
            <a:xfrm>
              <a:off x="0" y="1538620"/>
              <a:ext cx="2257029" cy="2708435"/>
            </a:xfrm>
            <a:custGeom>
              <a:avLst/>
              <a:gdLst/>
              <a:ahLst/>
              <a:cxnLst/>
              <a:rect l="l" t="t" r="r" b="b"/>
              <a:pathLst>
                <a:path w="21600" h="21600" extrusionOk="0">
                  <a:moveTo>
                    <a:pt x="10800" y="5736"/>
                  </a:moveTo>
                  <a:cubicBezTo>
                    <a:pt x="10800" y="5736"/>
                    <a:pt x="10800" y="5772"/>
                    <a:pt x="10800" y="5808"/>
                  </a:cubicBezTo>
                  <a:cubicBezTo>
                    <a:pt x="10800" y="6208"/>
                    <a:pt x="10844" y="6607"/>
                    <a:pt x="10887" y="6970"/>
                  </a:cubicBezTo>
                  <a:cubicBezTo>
                    <a:pt x="11192" y="8967"/>
                    <a:pt x="12237" y="10709"/>
                    <a:pt x="13979" y="12161"/>
                  </a:cubicBezTo>
                  <a:cubicBezTo>
                    <a:pt x="15460" y="13396"/>
                    <a:pt x="17115" y="14194"/>
                    <a:pt x="19031" y="14557"/>
                  </a:cubicBezTo>
                  <a:cubicBezTo>
                    <a:pt x="19858" y="14739"/>
                    <a:pt x="20685" y="14811"/>
                    <a:pt x="21600" y="14811"/>
                  </a:cubicBezTo>
                  <a:cubicBezTo>
                    <a:pt x="21600" y="21600"/>
                    <a:pt x="21600" y="21600"/>
                    <a:pt x="21600" y="21600"/>
                  </a:cubicBezTo>
                  <a:cubicBezTo>
                    <a:pt x="20642" y="21600"/>
                    <a:pt x="19684" y="21564"/>
                    <a:pt x="18726" y="21455"/>
                  </a:cubicBezTo>
                  <a:cubicBezTo>
                    <a:pt x="14719" y="20983"/>
                    <a:pt x="11235" y="19494"/>
                    <a:pt x="8231" y="16990"/>
                  </a:cubicBezTo>
                  <a:cubicBezTo>
                    <a:pt x="4877" y="14158"/>
                    <a:pt x="3005" y="10854"/>
                    <a:pt x="2700" y="6970"/>
                  </a:cubicBezTo>
                  <a:cubicBezTo>
                    <a:pt x="2656" y="6607"/>
                    <a:pt x="2656" y="6208"/>
                    <a:pt x="2656" y="5808"/>
                  </a:cubicBezTo>
                  <a:cubicBezTo>
                    <a:pt x="2656" y="5772"/>
                    <a:pt x="2656" y="5736"/>
                    <a:pt x="2656" y="5736"/>
                  </a:cubicBezTo>
                  <a:cubicBezTo>
                    <a:pt x="0" y="5736"/>
                    <a:pt x="0" y="5736"/>
                    <a:pt x="0" y="5736"/>
                  </a:cubicBezTo>
                  <a:cubicBezTo>
                    <a:pt x="6837" y="0"/>
                    <a:pt x="6837" y="0"/>
                    <a:pt x="6837" y="0"/>
                  </a:cubicBezTo>
                  <a:cubicBezTo>
                    <a:pt x="13631" y="5736"/>
                    <a:pt x="13631" y="5736"/>
                    <a:pt x="13631" y="5736"/>
                  </a:cubicBezTo>
                  <a:lnTo>
                    <a:pt x="10800" y="5736"/>
                  </a:lnTo>
                  <a:close/>
                </a:path>
              </a:pathLst>
            </a:custGeom>
            <a:solidFill>
              <a:srgbClr val="EC701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dirty="0">
                <a:solidFill>
                  <a:srgbClr val="000000"/>
                </a:solidFill>
                <a:latin typeface="+mn-lt"/>
                <a:ea typeface="Trebuchet MS"/>
                <a:cs typeface="Trebuchet MS"/>
                <a:sym typeface="Trebuchet MS"/>
              </a:endParaRPr>
            </a:p>
          </p:txBody>
        </p:sp>
        <p:sp>
          <p:nvSpPr>
            <p:cNvPr id="263" name="Google Shape;263;g119cf418cc9_2_6"/>
            <p:cNvSpPr/>
            <p:nvPr/>
          </p:nvSpPr>
          <p:spPr>
            <a:xfrm>
              <a:off x="1529016" y="2257027"/>
              <a:ext cx="2716118" cy="2262793"/>
            </a:xfrm>
            <a:custGeom>
              <a:avLst/>
              <a:gdLst/>
              <a:ahLst/>
              <a:cxnLst/>
              <a:rect l="l" t="t" r="r" b="b"/>
              <a:pathLst>
                <a:path w="21600" h="21600" extrusionOk="0">
                  <a:moveTo>
                    <a:pt x="14581" y="2651"/>
                  </a:moveTo>
                  <a:cubicBezTo>
                    <a:pt x="14762" y="1825"/>
                    <a:pt x="14834" y="956"/>
                    <a:pt x="14834" y="87"/>
                  </a:cubicBezTo>
                  <a:cubicBezTo>
                    <a:pt x="14834" y="43"/>
                    <a:pt x="14834" y="0"/>
                    <a:pt x="14834" y="0"/>
                  </a:cubicBezTo>
                  <a:cubicBezTo>
                    <a:pt x="21600" y="0"/>
                    <a:pt x="21600" y="0"/>
                    <a:pt x="21600" y="0"/>
                  </a:cubicBezTo>
                  <a:cubicBezTo>
                    <a:pt x="21600" y="0"/>
                    <a:pt x="21600" y="43"/>
                    <a:pt x="21600" y="87"/>
                  </a:cubicBezTo>
                  <a:cubicBezTo>
                    <a:pt x="21600" y="1043"/>
                    <a:pt x="21528" y="1999"/>
                    <a:pt x="21419" y="2955"/>
                  </a:cubicBezTo>
                  <a:cubicBezTo>
                    <a:pt x="20949" y="6954"/>
                    <a:pt x="19465" y="10474"/>
                    <a:pt x="16969" y="13473"/>
                  </a:cubicBezTo>
                  <a:cubicBezTo>
                    <a:pt x="13893" y="17167"/>
                    <a:pt x="10167" y="18992"/>
                    <a:pt x="5825" y="18992"/>
                  </a:cubicBezTo>
                  <a:cubicBezTo>
                    <a:pt x="5825" y="18992"/>
                    <a:pt x="5789" y="18992"/>
                    <a:pt x="5789" y="18992"/>
                  </a:cubicBezTo>
                  <a:cubicBezTo>
                    <a:pt x="5789" y="21600"/>
                    <a:pt x="5789" y="21600"/>
                    <a:pt x="5789" y="21600"/>
                  </a:cubicBezTo>
                  <a:cubicBezTo>
                    <a:pt x="0" y="14820"/>
                    <a:pt x="0" y="14820"/>
                    <a:pt x="0" y="14820"/>
                  </a:cubicBezTo>
                  <a:cubicBezTo>
                    <a:pt x="5789" y="8040"/>
                    <a:pt x="5789" y="8040"/>
                    <a:pt x="5789" y="8040"/>
                  </a:cubicBezTo>
                  <a:cubicBezTo>
                    <a:pt x="5789" y="10865"/>
                    <a:pt x="5789" y="10865"/>
                    <a:pt x="5789" y="10865"/>
                  </a:cubicBezTo>
                  <a:cubicBezTo>
                    <a:pt x="5789" y="10865"/>
                    <a:pt x="5825" y="10865"/>
                    <a:pt x="5825" y="10865"/>
                  </a:cubicBezTo>
                  <a:cubicBezTo>
                    <a:pt x="8322" y="10865"/>
                    <a:pt x="10420" y="9822"/>
                    <a:pt x="12193" y="7693"/>
                  </a:cubicBezTo>
                  <a:cubicBezTo>
                    <a:pt x="13423" y="6215"/>
                    <a:pt x="14219" y="4520"/>
                    <a:pt x="14581" y="2651"/>
                  </a:cubicBezTo>
                  <a:close/>
                </a:path>
              </a:pathLst>
            </a:custGeom>
            <a:solidFill>
              <a:srgbClr val="E3941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264" name="Google Shape;264;g119cf418cc9_2_6"/>
            <p:cNvSpPr/>
            <p:nvPr/>
          </p:nvSpPr>
          <p:spPr>
            <a:xfrm>
              <a:off x="2257028" y="276606"/>
              <a:ext cx="2264714" cy="2718039"/>
            </a:xfrm>
            <a:custGeom>
              <a:avLst/>
              <a:gdLst/>
              <a:ahLst/>
              <a:cxnLst/>
              <a:rect l="l" t="t" r="r" b="b"/>
              <a:pathLst>
                <a:path w="21600" h="21600" extrusionOk="0">
                  <a:moveTo>
                    <a:pt x="2906" y="181"/>
                  </a:moveTo>
                  <a:cubicBezTo>
                    <a:pt x="6896" y="651"/>
                    <a:pt x="10410" y="2135"/>
                    <a:pt x="13402" y="4667"/>
                  </a:cubicBezTo>
                  <a:cubicBezTo>
                    <a:pt x="17089" y="7707"/>
                    <a:pt x="18911" y="11397"/>
                    <a:pt x="18954" y="15739"/>
                  </a:cubicBezTo>
                  <a:cubicBezTo>
                    <a:pt x="21600" y="15739"/>
                    <a:pt x="21600" y="15739"/>
                    <a:pt x="21600" y="15739"/>
                  </a:cubicBezTo>
                  <a:cubicBezTo>
                    <a:pt x="14790" y="21600"/>
                    <a:pt x="14790" y="21600"/>
                    <a:pt x="14790" y="21600"/>
                  </a:cubicBezTo>
                  <a:cubicBezTo>
                    <a:pt x="7981" y="15739"/>
                    <a:pt x="7981" y="15739"/>
                    <a:pt x="7981" y="15739"/>
                  </a:cubicBezTo>
                  <a:cubicBezTo>
                    <a:pt x="10843" y="15739"/>
                    <a:pt x="10843" y="15739"/>
                    <a:pt x="10843" y="15739"/>
                  </a:cubicBezTo>
                  <a:cubicBezTo>
                    <a:pt x="10800" y="13278"/>
                    <a:pt x="9759" y="11180"/>
                    <a:pt x="7677" y="9443"/>
                  </a:cubicBezTo>
                  <a:cubicBezTo>
                    <a:pt x="6202" y="8213"/>
                    <a:pt x="4511" y="7417"/>
                    <a:pt x="2602" y="7019"/>
                  </a:cubicBezTo>
                  <a:cubicBezTo>
                    <a:pt x="1778" y="6874"/>
                    <a:pt x="911" y="6802"/>
                    <a:pt x="43" y="6802"/>
                  </a:cubicBezTo>
                  <a:cubicBezTo>
                    <a:pt x="43" y="6802"/>
                    <a:pt x="0" y="6802"/>
                    <a:pt x="0" y="6802"/>
                  </a:cubicBezTo>
                  <a:cubicBezTo>
                    <a:pt x="0" y="0"/>
                    <a:pt x="0" y="0"/>
                    <a:pt x="0" y="0"/>
                  </a:cubicBezTo>
                  <a:cubicBezTo>
                    <a:pt x="0" y="0"/>
                    <a:pt x="43" y="0"/>
                    <a:pt x="43" y="0"/>
                  </a:cubicBezTo>
                  <a:cubicBezTo>
                    <a:pt x="1041" y="0"/>
                    <a:pt x="1995" y="72"/>
                    <a:pt x="2906" y="181"/>
                  </a:cubicBezTo>
                  <a:close/>
                </a:path>
              </a:pathLst>
            </a:custGeom>
            <a:solidFill>
              <a:srgbClr val="FFC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265" name="Google Shape;265;g119cf418cc9_2_6"/>
            <p:cNvSpPr/>
            <p:nvPr/>
          </p:nvSpPr>
          <p:spPr>
            <a:xfrm>
              <a:off x="276606" y="-1"/>
              <a:ext cx="2708434" cy="2257029"/>
            </a:xfrm>
            <a:custGeom>
              <a:avLst/>
              <a:gdLst/>
              <a:ahLst/>
              <a:cxnLst/>
              <a:rect l="l" t="t" r="r" b="b"/>
              <a:pathLst>
                <a:path w="21600" h="21600" extrusionOk="0">
                  <a:moveTo>
                    <a:pt x="3485" y="14719"/>
                  </a:moveTo>
                  <a:cubicBezTo>
                    <a:pt x="3485" y="14719"/>
                    <a:pt x="3449" y="14719"/>
                    <a:pt x="3449" y="14719"/>
                  </a:cubicBezTo>
                  <a:cubicBezTo>
                    <a:pt x="3485" y="14719"/>
                    <a:pt x="3485" y="14719"/>
                    <a:pt x="3485" y="14719"/>
                  </a:cubicBezTo>
                  <a:close/>
                  <a:moveTo>
                    <a:pt x="15792" y="0"/>
                  </a:moveTo>
                  <a:cubicBezTo>
                    <a:pt x="21600" y="6837"/>
                    <a:pt x="21600" y="6837"/>
                    <a:pt x="21600" y="6837"/>
                  </a:cubicBezTo>
                  <a:cubicBezTo>
                    <a:pt x="15792" y="13674"/>
                    <a:pt x="15792" y="13674"/>
                    <a:pt x="15792" y="13674"/>
                  </a:cubicBezTo>
                  <a:cubicBezTo>
                    <a:pt x="15792" y="10844"/>
                    <a:pt x="15792" y="10844"/>
                    <a:pt x="15792" y="10844"/>
                  </a:cubicBezTo>
                  <a:cubicBezTo>
                    <a:pt x="13323" y="10844"/>
                    <a:pt x="11217" y="11889"/>
                    <a:pt x="9439" y="14023"/>
                  </a:cubicBezTo>
                  <a:cubicBezTo>
                    <a:pt x="8241" y="15503"/>
                    <a:pt x="7406" y="17158"/>
                    <a:pt x="7043" y="19031"/>
                  </a:cubicBezTo>
                  <a:cubicBezTo>
                    <a:pt x="6897" y="19858"/>
                    <a:pt x="6789" y="20685"/>
                    <a:pt x="6789" y="21600"/>
                  </a:cubicBezTo>
                  <a:cubicBezTo>
                    <a:pt x="0" y="21600"/>
                    <a:pt x="0" y="21600"/>
                    <a:pt x="0" y="21600"/>
                  </a:cubicBezTo>
                  <a:cubicBezTo>
                    <a:pt x="0" y="20598"/>
                    <a:pt x="73" y="19640"/>
                    <a:pt x="182" y="18682"/>
                  </a:cubicBezTo>
                  <a:cubicBezTo>
                    <a:pt x="653" y="14719"/>
                    <a:pt x="2142" y="11235"/>
                    <a:pt x="4647" y="8274"/>
                  </a:cubicBezTo>
                  <a:cubicBezTo>
                    <a:pt x="7732" y="4529"/>
                    <a:pt x="11435" y="2700"/>
                    <a:pt x="15792" y="2656"/>
                  </a:cubicBezTo>
                  <a:lnTo>
                    <a:pt x="15792" y="0"/>
                  </a:lnTo>
                  <a:close/>
                </a:path>
              </a:pathLst>
            </a:custGeom>
            <a:solidFill>
              <a:schemeClr val="bg2">
                <a:lumMod val="20000"/>
                <a:lumOff val="80000"/>
              </a:scheme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sp>
          <p:nvSpPr>
            <p:cNvPr id="266" name="Google Shape;266;g119cf418cc9_2_6"/>
            <p:cNvSpPr/>
            <p:nvPr/>
          </p:nvSpPr>
          <p:spPr>
            <a:xfrm>
              <a:off x="1111" y="1550196"/>
              <a:ext cx="1423370" cy="872079"/>
            </a:xfrm>
            <a:custGeom>
              <a:avLst/>
              <a:gdLst/>
              <a:ahLst/>
              <a:cxnLst/>
              <a:rect l="l" t="t" r="r" b="b"/>
              <a:pathLst>
                <a:path w="21600" h="21600" extrusionOk="0">
                  <a:moveTo>
                    <a:pt x="17252" y="21600"/>
                  </a:moveTo>
                  <a:cubicBezTo>
                    <a:pt x="4279" y="21600"/>
                    <a:pt x="4279" y="21600"/>
                    <a:pt x="4279" y="21600"/>
                  </a:cubicBezTo>
                  <a:cubicBezTo>
                    <a:pt x="4210" y="20475"/>
                    <a:pt x="4210" y="19238"/>
                    <a:pt x="4210" y="18000"/>
                  </a:cubicBezTo>
                  <a:cubicBezTo>
                    <a:pt x="4210" y="17888"/>
                    <a:pt x="4210" y="17775"/>
                    <a:pt x="4210" y="17775"/>
                  </a:cubicBezTo>
                  <a:cubicBezTo>
                    <a:pt x="0" y="17775"/>
                    <a:pt x="0" y="17775"/>
                    <a:pt x="0" y="17775"/>
                  </a:cubicBezTo>
                  <a:cubicBezTo>
                    <a:pt x="10835" y="0"/>
                    <a:pt x="10835" y="0"/>
                    <a:pt x="10835" y="0"/>
                  </a:cubicBezTo>
                  <a:cubicBezTo>
                    <a:pt x="21600" y="17775"/>
                    <a:pt x="21600" y="17775"/>
                    <a:pt x="21600" y="17775"/>
                  </a:cubicBezTo>
                  <a:cubicBezTo>
                    <a:pt x="17114" y="17775"/>
                    <a:pt x="17114" y="17775"/>
                    <a:pt x="17114" y="17775"/>
                  </a:cubicBezTo>
                  <a:cubicBezTo>
                    <a:pt x="17114" y="17775"/>
                    <a:pt x="17114" y="17888"/>
                    <a:pt x="17114" y="18000"/>
                  </a:cubicBezTo>
                  <a:cubicBezTo>
                    <a:pt x="17114" y="19238"/>
                    <a:pt x="17183" y="20475"/>
                    <a:pt x="17252" y="21600"/>
                  </a:cubicBezTo>
                  <a:close/>
                </a:path>
              </a:pathLst>
            </a:custGeom>
            <a:solidFill>
              <a:srgbClr val="EC701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mn-lt"/>
                <a:ea typeface="Trebuchet MS"/>
                <a:cs typeface="Trebuchet MS"/>
                <a:sym typeface="Trebuchet MS"/>
              </a:endParaRPr>
            </a:p>
          </p:txBody>
        </p:sp>
      </p:grpSp>
      <p:grpSp>
        <p:nvGrpSpPr>
          <p:cNvPr id="44" name="Google Shape;245;g119cf418cc9_2_6">
            <a:extLst>
              <a:ext uri="{FF2B5EF4-FFF2-40B4-BE49-F238E27FC236}">
                <a16:creationId xmlns:a16="http://schemas.microsoft.com/office/drawing/2014/main" id="{CF9FD53A-9984-4867-A737-10848A0BD04C}"/>
              </a:ext>
            </a:extLst>
          </p:cNvPr>
          <p:cNvGrpSpPr/>
          <p:nvPr/>
        </p:nvGrpSpPr>
        <p:grpSpPr>
          <a:xfrm>
            <a:off x="1743424" y="4454445"/>
            <a:ext cx="1829309" cy="1384007"/>
            <a:chOff x="659424" y="-5645"/>
            <a:chExt cx="1829307" cy="1384005"/>
          </a:xfrm>
        </p:grpSpPr>
        <p:sp>
          <p:nvSpPr>
            <p:cNvPr id="45" name="Google Shape;246;g119cf418cc9_2_6">
              <a:extLst>
                <a:ext uri="{FF2B5EF4-FFF2-40B4-BE49-F238E27FC236}">
                  <a16:creationId xmlns:a16="http://schemas.microsoft.com/office/drawing/2014/main" id="{A2400624-8478-4861-B250-F69CB2A4206D}"/>
                </a:ext>
              </a:extLst>
            </p:cNvPr>
            <p:cNvSpPr txBox="1"/>
            <p:nvPr/>
          </p:nvSpPr>
          <p:spPr>
            <a:xfrm>
              <a:off x="1551618" y="431512"/>
              <a:ext cx="937113" cy="307775"/>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Helvetica Neue"/>
                <a:buNone/>
              </a:pPr>
              <a:r>
                <a:rPr lang="en-US" sz="1400" b="1" i="0" u="none" strike="noStrike" cap="none" dirty="0">
                  <a:solidFill>
                    <a:schemeClr val="tx1">
                      <a:lumMod val="65000"/>
                      <a:lumOff val="35000"/>
                    </a:schemeClr>
                  </a:solidFill>
                  <a:latin typeface="+mn-lt"/>
                  <a:ea typeface="Helvetica Neue"/>
                  <a:cs typeface="Helvetica Neue"/>
                  <a:sym typeface="Helvetica Neue"/>
                </a:rPr>
                <a:t>Data Files</a:t>
              </a:r>
              <a:endParaRPr sz="1400" b="1" i="0" u="none" strike="noStrike" cap="none" dirty="0">
                <a:solidFill>
                  <a:schemeClr val="tx1">
                    <a:lumMod val="65000"/>
                    <a:lumOff val="35000"/>
                  </a:schemeClr>
                </a:solidFill>
                <a:latin typeface="+mn-lt"/>
                <a:ea typeface="Helvetica Neue"/>
                <a:cs typeface="Helvetica Neue"/>
                <a:sym typeface="Helvetica Neue"/>
              </a:endParaRPr>
            </a:p>
          </p:txBody>
        </p:sp>
        <p:sp>
          <p:nvSpPr>
            <p:cNvPr id="46" name="Google Shape;247;g119cf418cc9_2_6">
              <a:extLst>
                <a:ext uri="{FF2B5EF4-FFF2-40B4-BE49-F238E27FC236}">
                  <a16:creationId xmlns:a16="http://schemas.microsoft.com/office/drawing/2014/main" id="{924C2E48-535C-43CE-9BFA-8190235A3430}"/>
                </a:ext>
              </a:extLst>
            </p:cNvPr>
            <p:cNvSpPr txBox="1"/>
            <p:nvPr/>
          </p:nvSpPr>
          <p:spPr>
            <a:xfrm>
              <a:off x="659424" y="812093"/>
              <a:ext cx="1828888" cy="566267"/>
            </a:xfrm>
            <a:prstGeom prst="rect">
              <a:avLst/>
            </a:prstGeom>
            <a:noFill/>
            <a:ln>
              <a:noFill/>
            </a:ln>
          </p:spPr>
          <p:txBody>
            <a:bodyPr spcFirstLastPara="1" wrap="square" lIns="45700" tIns="45700" rIns="45700" bIns="45700" anchor="t" anchorCtr="0">
              <a:spAutoFit/>
            </a:bodyPr>
            <a:lstStyle/>
            <a:p>
              <a:pPr marL="0" marR="0" lvl="0" indent="0" algn="r" rtl="0">
                <a:lnSpc>
                  <a:spcPct val="140000"/>
                </a:lnSpc>
                <a:spcBef>
                  <a:spcPts val="0"/>
                </a:spcBef>
                <a:spcAft>
                  <a:spcPts val="0"/>
                </a:spcAft>
                <a:buClr>
                  <a:srgbClr val="39302A"/>
                </a:buClr>
                <a:buSzPts val="1100"/>
                <a:buFont typeface="Helvetica Neue"/>
                <a:buNone/>
              </a:pPr>
              <a:r>
                <a:rPr lang="en-US" sz="1100" b="0" i="0" u="none" strike="noStrike" cap="none" dirty="0">
                  <a:solidFill>
                    <a:schemeClr val="tx1">
                      <a:lumMod val="65000"/>
                      <a:lumOff val="35000"/>
                    </a:schemeClr>
                  </a:solidFill>
                  <a:latin typeface="+mn-lt"/>
                  <a:ea typeface="Helvetica Neue"/>
                  <a:cs typeface="Helvetica Neue"/>
                  <a:sym typeface="Helvetica Neue"/>
                </a:rPr>
                <a:t>Business / Review</a:t>
              </a:r>
              <a:endParaRPr dirty="0">
                <a:solidFill>
                  <a:schemeClr val="tx1">
                    <a:lumMod val="65000"/>
                    <a:lumOff val="35000"/>
                  </a:schemeClr>
                </a:solidFill>
                <a:latin typeface="+mn-lt"/>
              </a:endParaRPr>
            </a:p>
            <a:p>
              <a:pPr marL="0" marR="0" lvl="0" indent="0" algn="r" rtl="0">
                <a:lnSpc>
                  <a:spcPct val="140000"/>
                </a:lnSpc>
                <a:spcBef>
                  <a:spcPts val="0"/>
                </a:spcBef>
                <a:spcAft>
                  <a:spcPts val="0"/>
                </a:spcAft>
                <a:buClr>
                  <a:srgbClr val="39302A"/>
                </a:buClr>
                <a:buSzPts val="1100"/>
                <a:buFont typeface="Helvetica Neue"/>
                <a:buNone/>
              </a:pPr>
              <a:r>
                <a:rPr lang="en-US" sz="1100" b="0" i="0" u="none" strike="noStrike" cap="none" dirty="0">
                  <a:solidFill>
                    <a:schemeClr val="tx1">
                      <a:lumMod val="65000"/>
                      <a:lumOff val="35000"/>
                    </a:schemeClr>
                  </a:solidFill>
                  <a:latin typeface="+mn-lt"/>
                  <a:ea typeface="Helvetica Neue"/>
                  <a:cs typeface="Helvetica Neue"/>
                  <a:sym typeface="Helvetica Neue"/>
                </a:rPr>
                <a:t>User / </a:t>
              </a:r>
              <a:r>
                <a:rPr lang="en-US" sz="1100" b="0" i="0" u="none" strike="noStrike" cap="none" dirty="0" err="1">
                  <a:solidFill>
                    <a:schemeClr val="tx1">
                      <a:lumMod val="65000"/>
                      <a:lumOff val="35000"/>
                    </a:schemeClr>
                  </a:solidFill>
                  <a:latin typeface="+mn-lt"/>
                  <a:ea typeface="Helvetica Neue"/>
                  <a:cs typeface="Helvetica Neue"/>
                  <a:sym typeface="Helvetica Neue"/>
                </a:rPr>
                <a:t>Checkin</a:t>
              </a:r>
              <a:r>
                <a:rPr lang="en-US" sz="1100" b="0" i="0" u="none" strike="noStrike" cap="none" dirty="0">
                  <a:solidFill>
                    <a:schemeClr val="tx1">
                      <a:lumMod val="65000"/>
                      <a:lumOff val="35000"/>
                    </a:schemeClr>
                  </a:solidFill>
                  <a:latin typeface="+mn-lt"/>
                  <a:ea typeface="Helvetica Neue"/>
                  <a:cs typeface="Helvetica Neue"/>
                  <a:sym typeface="Helvetica Neue"/>
                </a:rPr>
                <a:t> / Tip / Photo</a:t>
              </a:r>
              <a:endParaRPr sz="1800" b="0" i="0" u="none" strike="noStrike" cap="none" dirty="0">
                <a:solidFill>
                  <a:schemeClr val="tx1">
                    <a:lumMod val="65000"/>
                    <a:lumOff val="35000"/>
                  </a:schemeClr>
                </a:solidFill>
                <a:latin typeface="+mn-lt"/>
                <a:ea typeface="Trebuchet MS"/>
                <a:cs typeface="Trebuchet MS"/>
                <a:sym typeface="Trebuchet MS"/>
              </a:endParaRPr>
            </a:p>
          </p:txBody>
        </p:sp>
        <p:grpSp>
          <p:nvGrpSpPr>
            <p:cNvPr id="47" name="Google Shape;248;g119cf418cc9_2_6">
              <a:extLst>
                <a:ext uri="{FF2B5EF4-FFF2-40B4-BE49-F238E27FC236}">
                  <a16:creationId xmlns:a16="http://schemas.microsoft.com/office/drawing/2014/main" id="{219C3E1E-BED9-4F76-A95D-C13D5A826378}"/>
                </a:ext>
              </a:extLst>
            </p:cNvPr>
            <p:cNvGrpSpPr/>
            <p:nvPr/>
          </p:nvGrpSpPr>
          <p:grpSpPr>
            <a:xfrm>
              <a:off x="2069937" y="-5645"/>
              <a:ext cx="418379" cy="418379"/>
              <a:chOff x="1978821" y="-5645"/>
              <a:chExt cx="418378" cy="418378"/>
            </a:xfrm>
          </p:grpSpPr>
          <p:sp>
            <p:nvSpPr>
              <p:cNvPr id="48" name="Google Shape;249;g119cf418cc9_2_6">
                <a:extLst>
                  <a:ext uri="{FF2B5EF4-FFF2-40B4-BE49-F238E27FC236}">
                    <a16:creationId xmlns:a16="http://schemas.microsoft.com/office/drawing/2014/main" id="{C946DFF9-1F2C-4928-8128-712F922F92B3}"/>
                  </a:ext>
                </a:extLst>
              </p:cNvPr>
              <p:cNvSpPr/>
              <p:nvPr/>
            </p:nvSpPr>
            <p:spPr>
              <a:xfrm>
                <a:off x="1978821" y="-5645"/>
                <a:ext cx="418378" cy="418378"/>
              </a:xfrm>
              <a:prstGeom prst="ellipse">
                <a:avLst/>
              </a:prstGeom>
              <a:solidFill>
                <a:srgbClr val="EC701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endParaRPr sz="1800" b="0" i="0" u="none" strike="noStrike" cap="none">
                  <a:solidFill>
                    <a:schemeClr val="tx1">
                      <a:lumMod val="65000"/>
                      <a:lumOff val="35000"/>
                    </a:schemeClr>
                  </a:solidFill>
                  <a:latin typeface="+mn-lt"/>
                  <a:ea typeface="Trebuchet MS"/>
                  <a:cs typeface="Trebuchet MS"/>
                  <a:sym typeface="Trebuchet MS"/>
                </a:endParaRPr>
              </a:p>
            </p:txBody>
          </p:sp>
          <p:sp>
            <p:nvSpPr>
              <p:cNvPr id="49" name="Google Shape;250;g119cf418cc9_2_6">
                <a:extLst>
                  <a:ext uri="{FF2B5EF4-FFF2-40B4-BE49-F238E27FC236}">
                    <a16:creationId xmlns:a16="http://schemas.microsoft.com/office/drawing/2014/main" id="{4A5C660B-AB37-4737-95D2-76A1CF4D98BB}"/>
                  </a:ext>
                </a:extLst>
              </p:cNvPr>
              <p:cNvSpPr txBox="1"/>
              <p:nvPr/>
            </p:nvSpPr>
            <p:spPr>
              <a:xfrm>
                <a:off x="2040089" y="34288"/>
                <a:ext cx="295837" cy="338512"/>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600"/>
                  <a:buFont typeface="Helvetica Neue"/>
                  <a:buNone/>
                </a:pPr>
                <a:r>
                  <a:rPr lang="en-US" sz="1600" b="1" i="0" u="none" strike="noStrike" cap="none" dirty="0">
                    <a:solidFill>
                      <a:schemeClr val="tx1">
                        <a:lumMod val="65000"/>
                        <a:lumOff val="35000"/>
                      </a:schemeClr>
                    </a:solidFill>
                    <a:latin typeface="+mn-lt"/>
                    <a:ea typeface="Helvetica Neue"/>
                    <a:cs typeface="Helvetica Neue"/>
                    <a:sym typeface="Helvetica Neue"/>
                  </a:rPr>
                  <a:t>4</a:t>
                </a:r>
                <a:endParaRPr b="1" dirty="0">
                  <a:solidFill>
                    <a:schemeClr val="tx1">
                      <a:lumMod val="65000"/>
                      <a:lumOff val="35000"/>
                    </a:schemeClr>
                  </a:solidFill>
                  <a:latin typeface="+mn-lt"/>
                </a:endParaRPr>
              </a:p>
            </p:txBody>
          </p:sp>
        </p:grpSp>
      </p:grpSp>
      <p:sp>
        <p:nvSpPr>
          <p:cNvPr id="50" name="Google Shape;267;g119cf418cc9_2_6">
            <a:extLst>
              <a:ext uri="{FF2B5EF4-FFF2-40B4-BE49-F238E27FC236}">
                <a16:creationId xmlns:a16="http://schemas.microsoft.com/office/drawing/2014/main" id="{1D7D0DA7-6C94-4A32-9E01-BA40DAFD9B5C}"/>
              </a:ext>
            </a:extLst>
          </p:cNvPr>
          <p:cNvSpPr/>
          <p:nvPr/>
        </p:nvSpPr>
        <p:spPr>
          <a:xfrm>
            <a:off x="2242319" y="5199378"/>
            <a:ext cx="1395755" cy="433798"/>
          </a:xfrm>
          <a:prstGeom prst="ellipse">
            <a:avLst/>
          </a:prstGeom>
          <a:noFill/>
          <a:ln w="12700" cap="flat" cmpd="sng">
            <a:solidFill>
              <a:srgbClr val="FFCA08"/>
            </a:solidFill>
            <a:prstDash val="solid"/>
            <a:miter lim="4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rebuchet MS"/>
              <a:buNone/>
            </a:pPr>
            <a:endParaRPr sz="1800" b="0" i="0" u="none" strike="noStrike" cap="none">
              <a:solidFill>
                <a:srgbClr val="000000"/>
              </a:solidFill>
              <a:latin typeface="+mn-lt"/>
              <a:ea typeface="Trebuchet MS"/>
              <a:cs typeface="Trebuchet MS"/>
              <a:sym typeface="Trebuchet MS"/>
            </a:endParaRPr>
          </a:p>
        </p:txBody>
      </p:sp>
      <p:cxnSp>
        <p:nvCxnSpPr>
          <p:cNvPr id="51" name="Google Shape;268;g119cf418cc9_2_6">
            <a:extLst>
              <a:ext uri="{FF2B5EF4-FFF2-40B4-BE49-F238E27FC236}">
                <a16:creationId xmlns:a16="http://schemas.microsoft.com/office/drawing/2014/main" id="{3697D77B-14AC-4658-A8BF-39ED3AD9DF40}"/>
              </a:ext>
            </a:extLst>
          </p:cNvPr>
          <p:cNvCxnSpPr>
            <a:cxnSpLocks/>
            <a:stCxn id="50" idx="1"/>
          </p:cNvCxnSpPr>
          <p:nvPr/>
        </p:nvCxnSpPr>
        <p:spPr>
          <a:xfrm flipH="1" flipV="1">
            <a:off x="1761449" y="4945009"/>
            <a:ext cx="685274" cy="317897"/>
          </a:xfrm>
          <a:prstGeom prst="straightConnector1">
            <a:avLst/>
          </a:prstGeom>
          <a:noFill/>
          <a:ln w="12700" cap="flat" cmpd="sng">
            <a:solidFill>
              <a:srgbClr val="FFCA08"/>
            </a:solidFill>
            <a:prstDash val="solid"/>
            <a:miter lim="400000"/>
            <a:headEnd type="none" w="sm" len="sm"/>
            <a:tailEnd type="triangle" w="med" len="med"/>
          </a:ln>
        </p:spPr>
      </p:cxnSp>
      <p:sp>
        <p:nvSpPr>
          <p:cNvPr id="52" name="Google Shape;269;g119cf418cc9_2_6">
            <a:extLst>
              <a:ext uri="{FF2B5EF4-FFF2-40B4-BE49-F238E27FC236}">
                <a16:creationId xmlns:a16="http://schemas.microsoft.com/office/drawing/2014/main" id="{1A6773F8-B445-4093-B469-928101B66AEB}"/>
              </a:ext>
            </a:extLst>
          </p:cNvPr>
          <p:cNvSpPr txBox="1"/>
          <p:nvPr/>
        </p:nvSpPr>
        <p:spPr>
          <a:xfrm>
            <a:off x="475261" y="4606450"/>
            <a:ext cx="1828890" cy="329281"/>
          </a:xfrm>
          <a:prstGeom prst="rect">
            <a:avLst/>
          </a:prstGeom>
          <a:noFill/>
          <a:ln>
            <a:noFill/>
          </a:ln>
        </p:spPr>
        <p:txBody>
          <a:bodyPr spcFirstLastPara="1" wrap="square" lIns="45700" tIns="45700" rIns="45700" bIns="45700" anchor="t" anchorCtr="0">
            <a:spAutoFit/>
          </a:bodyPr>
          <a:lstStyle/>
          <a:p>
            <a:pPr lvl="0" algn="ctr">
              <a:lnSpc>
                <a:spcPct val="140000"/>
              </a:lnSpc>
              <a:buClr>
                <a:srgbClr val="39302A"/>
              </a:buClr>
              <a:buSzPts val="1100"/>
            </a:pPr>
            <a:r>
              <a:rPr lang="en-US" sz="1100" dirty="0">
                <a:solidFill>
                  <a:schemeClr val="tx1">
                    <a:lumMod val="65000"/>
                    <a:lumOff val="35000"/>
                  </a:schemeClr>
                </a:solidFill>
                <a:latin typeface="+mn-lt"/>
                <a:ea typeface="Helvetica Neue"/>
                <a:cs typeface="Helvetica Neue"/>
                <a:sym typeface="Helvetica Neue"/>
              </a:rPr>
              <a:t>C</a:t>
            </a:r>
            <a:r>
              <a:rPr lang="en-US" sz="1100" b="0" i="0" u="none" strike="noStrike" cap="none" dirty="0">
                <a:solidFill>
                  <a:schemeClr val="tx1">
                    <a:lumMod val="65000"/>
                    <a:lumOff val="35000"/>
                  </a:schemeClr>
                </a:solidFill>
                <a:latin typeface="+mn-lt"/>
                <a:ea typeface="Helvetica Neue"/>
                <a:cs typeface="Helvetica Neue"/>
                <a:sym typeface="Helvetica Neue"/>
              </a:rPr>
              <a:t>onnected by </a:t>
            </a:r>
            <a:r>
              <a:rPr lang="en-US" sz="1100" dirty="0">
                <a:solidFill>
                  <a:schemeClr val="tx1">
                    <a:lumMod val="65000"/>
                    <a:lumOff val="35000"/>
                  </a:schemeClr>
                </a:solidFill>
                <a:latin typeface="+mn-lt"/>
                <a:ea typeface="Helvetica Neue"/>
                <a:cs typeface="Helvetica Neue"/>
                <a:sym typeface="Helvetica Neue"/>
              </a:rPr>
              <a:t>Business ID</a:t>
            </a:r>
            <a:endParaRPr sz="1800" b="0" i="0" u="none" strike="noStrike" cap="none" dirty="0">
              <a:solidFill>
                <a:schemeClr val="tx1">
                  <a:lumMod val="65000"/>
                  <a:lumOff val="35000"/>
                </a:schemeClr>
              </a:solidFill>
              <a:latin typeface="+mn-lt"/>
              <a:ea typeface="Trebuchet MS"/>
              <a:cs typeface="Trebuchet MS"/>
              <a:sym typeface="Trebuchet MS"/>
            </a:endParaRPr>
          </a:p>
        </p:txBody>
      </p:sp>
      <p:sp>
        <p:nvSpPr>
          <p:cNvPr id="56" name="Google Shape;215;p5">
            <a:extLst>
              <a:ext uri="{FF2B5EF4-FFF2-40B4-BE49-F238E27FC236}">
                <a16:creationId xmlns:a16="http://schemas.microsoft.com/office/drawing/2014/main" id="{1E6E0B69-DED1-453E-941D-0200263F22FE}"/>
              </a:ext>
            </a:extLst>
          </p:cNvPr>
          <p:cNvSpPr txBox="1"/>
          <p:nvPr/>
        </p:nvSpPr>
        <p:spPr>
          <a:xfrm>
            <a:off x="4464755" y="580302"/>
            <a:ext cx="3301597"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sz="3600" b="1" dirty="0">
                <a:solidFill>
                  <a:schemeClr val="tx1">
                    <a:lumMod val="65000"/>
                    <a:lumOff val="35000"/>
                  </a:schemeClr>
                </a:solidFill>
              </a:rPr>
              <a:t>Data Source</a:t>
            </a:r>
            <a:endParaRPr sz="1800"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5" name="Google Shape;285;g119cf418cc9_9_0"/>
          <p:cNvPicPr preferRelativeResize="0"/>
          <p:nvPr/>
        </p:nvPicPr>
        <p:blipFill>
          <a:blip r:embed="rId3">
            <a:alphaModFix/>
          </a:blip>
          <a:stretch>
            <a:fillRect/>
          </a:stretch>
        </p:blipFill>
        <p:spPr>
          <a:xfrm>
            <a:off x="6008192" y="1505050"/>
            <a:ext cx="5924729" cy="4411117"/>
          </a:xfrm>
          <a:prstGeom prst="rect">
            <a:avLst/>
          </a:prstGeom>
          <a:noFill/>
          <a:ln>
            <a:noFill/>
          </a:ln>
        </p:spPr>
      </p:pic>
      <p:sp>
        <p:nvSpPr>
          <p:cNvPr id="286" name="Google Shape;286;g119cf418cc9_9_0"/>
          <p:cNvSpPr/>
          <p:nvPr/>
        </p:nvSpPr>
        <p:spPr>
          <a:xfrm>
            <a:off x="6499260" y="5535396"/>
            <a:ext cx="2571588" cy="265176"/>
          </a:xfrm>
          <a:prstGeom prst="rect">
            <a:avLst/>
          </a:prstGeom>
          <a:noFill/>
          <a:ln w="2857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8" name="Google Shape;215;p5">
            <a:extLst>
              <a:ext uri="{FF2B5EF4-FFF2-40B4-BE49-F238E27FC236}">
                <a16:creationId xmlns:a16="http://schemas.microsoft.com/office/drawing/2014/main" id="{FCCD201F-0393-4F5A-9B23-3003BD02999F}"/>
              </a:ext>
            </a:extLst>
          </p:cNvPr>
          <p:cNvSpPr txBox="1"/>
          <p:nvPr/>
        </p:nvSpPr>
        <p:spPr>
          <a:xfrm>
            <a:off x="2587728" y="580302"/>
            <a:ext cx="7016544"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sz="3600" b="1" dirty="0">
                <a:solidFill>
                  <a:schemeClr val="tx1">
                    <a:lumMod val="65000"/>
                    <a:lumOff val="35000"/>
                  </a:schemeClr>
                </a:solidFill>
              </a:rPr>
              <a:t>EDA – Geographic Distribution</a:t>
            </a:r>
            <a:endParaRPr sz="1800" dirty="0">
              <a:solidFill>
                <a:schemeClr val="tx1">
                  <a:lumMod val="65000"/>
                  <a:lumOff val="35000"/>
                </a:schemeClr>
              </a:solidFill>
            </a:endParaRPr>
          </a:p>
        </p:txBody>
      </p:sp>
      <p:pic>
        <p:nvPicPr>
          <p:cNvPr id="12" name="Google Shape;278;g119c7408c43_0_0">
            <a:extLst>
              <a:ext uri="{FF2B5EF4-FFF2-40B4-BE49-F238E27FC236}">
                <a16:creationId xmlns:a16="http://schemas.microsoft.com/office/drawing/2014/main" id="{4332A14A-FC8F-4EB5-AED1-A0E256192DBE}"/>
              </a:ext>
            </a:extLst>
          </p:cNvPr>
          <p:cNvPicPr preferRelativeResize="0"/>
          <p:nvPr/>
        </p:nvPicPr>
        <p:blipFill>
          <a:blip r:embed="rId4">
            <a:alphaModFix/>
          </a:blip>
          <a:stretch>
            <a:fillRect/>
          </a:stretch>
        </p:blipFill>
        <p:spPr>
          <a:xfrm>
            <a:off x="259079" y="1945791"/>
            <a:ext cx="5749112" cy="34014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65">
            <a:extLst>
              <a:ext uri="{FF2B5EF4-FFF2-40B4-BE49-F238E27FC236}">
                <a16:creationId xmlns:a16="http://schemas.microsoft.com/office/drawing/2014/main" id="{6D212B01-EE32-44BF-A9BB-53326B4357E7}"/>
              </a:ext>
            </a:extLst>
          </p:cNvPr>
          <p:cNvSpPr txBox="1"/>
          <p:nvPr/>
        </p:nvSpPr>
        <p:spPr>
          <a:xfrm>
            <a:off x="294121" y="2260130"/>
            <a:ext cx="4200746" cy="338554"/>
          </a:xfrm>
          <a:prstGeom prst="rect">
            <a:avLst/>
          </a:prstGeom>
          <a:ln w="12700">
            <a:miter lim="400000"/>
          </a:ln>
        </p:spPr>
        <p:txBody>
          <a:bodyPr wrap="square" lIns="45719" rIns="45719">
            <a:spAutoFit/>
          </a:bodyPr>
          <a:lstStyle>
            <a:lvl1pPr algn="r">
              <a:defRPr sz="1200" spc="30">
                <a:latin typeface="Helvetica"/>
                <a:ea typeface="Helvetica"/>
                <a:cs typeface="Helvetica"/>
                <a:sym typeface="Helvetica"/>
              </a:defRPr>
            </a:lvl1pPr>
          </a:lstStyle>
          <a:p>
            <a:pPr algn="ctr"/>
            <a:r>
              <a:rPr lang="en-US" sz="1600" dirty="0">
                <a:solidFill>
                  <a:schemeClr val="tx1">
                    <a:lumMod val="65000"/>
                    <a:lumOff val="35000"/>
                  </a:schemeClr>
                </a:solidFill>
                <a:latin typeface="+mn-lt"/>
              </a:rPr>
              <a:t>Select businesses which are restaurant</a:t>
            </a:r>
            <a:endParaRPr sz="1600" dirty="0">
              <a:solidFill>
                <a:schemeClr val="tx1">
                  <a:lumMod val="65000"/>
                  <a:lumOff val="35000"/>
                </a:schemeClr>
              </a:solidFill>
              <a:latin typeface="+mn-lt"/>
            </a:endParaRPr>
          </a:p>
        </p:txBody>
      </p:sp>
      <p:grpSp>
        <p:nvGrpSpPr>
          <p:cNvPr id="16" name="Group 377">
            <a:extLst>
              <a:ext uri="{FF2B5EF4-FFF2-40B4-BE49-F238E27FC236}">
                <a16:creationId xmlns:a16="http://schemas.microsoft.com/office/drawing/2014/main" id="{37E9BB42-7368-4124-BC9D-26C921BFBDFB}"/>
              </a:ext>
            </a:extLst>
          </p:cNvPr>
          <p:cNvGrpSpPr/>
          <p:nvPr/>
        </p:nvGrpSpPr>
        <p:grpSpPr>
          <a:xfrm>
            <a:off x="1174210" y="5004518"/>
            <a:ext cx="2468393" cy="668270"/>
            <a:chOff x="0" y="0"/>
            <a:chExt cx="2468391" cy="668269"/>
          </a:xfrm>
        </p:grpSpPr>
        <p:sp>
          <p:nvSpPr>
            <p:cNvPr id="17" name="Shape 375">
              <a:extLst>
                <a:ext uri="{FF2B5EF4-FFF2-40B4-BE49-F238E27FC236}">
                  <a16:creationId xmlns:a16="http://schemas.microsoft.com/office/drawing/2014/main" id="{6988F26D-FB8B-4C25-B30B-69542AB51AC9}"/>
                </a:ext>
              </a:extLst>
            </p:cNvPr>
            <p:cNvSpPr txBox="1"/>
            <p:nvPr/>
          </p:nvSpPr>
          <p:spPr>
            <a:xfrm>
              <a:off x="144227" y="0"/>
              <a:ext cx="2324164" cy="338551"/>
            </a:xfrm>
            <a:prstGeom prst="rect">
              <a:avLst/>
            </a:prstGeom>
            <a:noFill/>
            <a:ln w="12700" cap="flat">
              <a:noFill/>
              <a:miter lim="400000"/>
            </a:ln>
            <a:effectLst/>
          </p:spPr>
          <p:txBody>
            <a:bodyPr wrap="square" lIns="45719" tIns="45719" rIns="45719" bIns="45719" numCol="1" anchor="t">
              <a:spAutoFit/>
            </a:bodyPr>
            <a:lstStyle>
              <a:lvl1pPr algn="r">
                <a:defRPr sz="1200" spc="30">
                  <a:latin typeface="Helvetica"/>
                  <a:ea typeface="Helvetica"/>
                  <a:cs typeface="Helvetica"/>
                  <a:sym typeface="Helvetica"/>
                </a:defRPr>
              </a:lvl1pPr>
            </a:lstStyle>
            <a:p>
              <a:r>
                <a:rPr lang="en-US" sz="1600" dirty="0">
                  <a:solidFill>
                    <a:schemeClr val="tx1">
                      <a:lumMod val="65000"/>
                      <a:lumOff val="35000"/>
                    </a:schemeClr>
                  </a:solidFill>
                  <a:latin typeface="+mn-lt"/>
                </a:rPr>
                <a:t>Original Business Data</a:t>
              </a:r>
              <a:endParaRPr sz="1600" dirty="0">
                <a:solidFill>
                  <a:schemeClr val="tx1">
                    <a:lumMod val="65000"/>
                    <a:lumOff val="35000"/>
                  </a:schemeClr>
                </a:solidFill>
                <a:latin typeface="+mn-lt"/>
              </a:endParaRPr>
            </a:p>
          </p:txBody>
        </p:sp>
        <p:sp>
          <p:nvSpPr>
            <p:cNvPr id="18" name="Shape 376">
              <a:extLst>
                <a:ext uri="{FF2B5EF4-FFF2-40B4-BE49-F238E27FC236}">
                  <a16:creationId xmlns:a16="http://schemas.microsoft.com/office/drawing/2014/main" id="{25C1D52C-9A0B-47BF-B03F-39D898FF1BE1}"/>
                </a:ext>
              </a:extLst>
            </p:cNvPr>
            <p:cNvSpPr txBox="1"/>
            <p:nvPr/>
          </p:nvSpPr>
          <p:spPr>
            <a:xfrm>
              <a:off x="0" y="346966"/>
              <a:ext cx="2468391" cy="321303"/>
            </a:xfrm>
            <a:prstGeom prst="rect">
              <a:avLst/>
            </a:prstGeom>
            <a:noFill/>
            <a:ln w="12700" cap="flat">
              <a:noFill/>
              <a:miter lim="400000"/>
            </a:ln>
            <a:effectLst/>
          </p:spPr>
          <p:txBody>
            <a:bodyPr wrap="square" lIns="45719" tIns="45719" rIns="45719" bIns="45719" numCol="1" anchor="t">
              <a:spAutoFit/>
            </a:bodyPr>
            <a:lstStyle/>
            <a:p>
              <a:pPr algn="r">
                <a:lnSpc>
                  <a:spcPct val="140000"/>
                </a:lnSpc>
                <a:defRPr sz="1000">
                  <a:solidFill>
                    <a:srgbClr val="848484"/>
                  </a:solidFill>
                  <a:latin typeface="Helvetica"/>
                  <a:ea typeface="Helvetica"/>
                  <a:cs typeface="Helvetica"/>
                  <a:sym typeface="Helvetica"/>
                </a:defRPr>
              </a:pPr>
              <a:r>
                <a:rPr lang="en-US" sz="1200" dirty="0">
                  <a:solidFill>
                    <a:schemeClr val="tx1">
                      <a:lumMod val="65000"/>
                      <a:lumOff val="35000"/>
                    </a:schemeClr>
                  </a:solidFill>
                  <a:latin typeface="+mn-lt"/>
                </a:rPr>
                <a:t>(</a:t>
              </a:r>
              <a:r>
                <a:rPr lang="en-US" altLang="zh-CN" sz="1200" b="0" i="0" dirty="0">
                  <a:solidFill>
                    <a:schemeClr val="tx1">
                      <a:lumMod val="65000"/>
                      <a:lumOff val="35000"/>
                    </a:schemeClr>
                  </a:solidFill>
                  <a:effectLst/>
                  <a:latin typeface="+mn-lt"/>
                </a:rPr>
                <a:t>160585 rows × 14 columns</a:t>
              </a:r>
              <a:r>
                <a:rPr lang="en-US" sz="1200" dirty="0">
                  <a:solidFill>
                    <a:schemeClr val="tx1">
                      <a:lumMod val="65000"/>
                      <a:lumOff val="35000"/>
                    </a:schemeClr>
                  </a:solidFill>
                  <a:latin typeface="+mn-lt"/>
                </a:rPr>
                <a:t>)</a:t>
              </a:r>
              <a:r>
                <a:rPr dirty="0">
                  <a:solidFill>
                    <a:schemeClr val="tx1">
                      <a:lumMod val="65000"/>
                      <a:lumOff val="35000"/>
                    </a:schemeClr>
                  </a:solidFill>
                  <a:latin typeface="+mn-lt"/>
                </a:rPr>
                <a:t>. </a:t>
              </a:r>
            </a:p>
          </p:txBody>
        </p:sp>
      </p:grpSp>
      <p:sp>
        <p:nvSpPr>
          <p:cNvPr id="19" name="Shape 378">
            <a:extLst>
              <a:ext uri="{FF2B5EF4-FFF2-40B4-BE49-F238E27FC236}">
                <a16:creationId xmlns:a16="http://schemas.microsoft.com/office/drawing/2014/main" id="{5A0FF456-9325-4C84-844F-A8C31C997CEB}"/>
              </a:ext>
            </a:extLst>
          </p:cNvPr>
          <p:cNvSpPr/>
          <p:nvPr/>
        </p:nvSpPr>
        <p:spPr>
          <a:xfrm>
            <a:off x="3642600" y="2964519"/>
            <a:ext cx="1193015" cy="1236663"/>
          </a:xfrm>
          <a:custGeom>
            <a:avLst/>
            <a:gdLst/>
            <a:ahLst/>
            <a:cxnLst>
              <a:cxn ang="0">
                <a:pos x="wd2" y="hd2"/>
              </a:cxn>
              <a:cxn ang="5400000">
                <a:pos x="wd2" y="hd2"/>
              </a:cxn>
              <a:cxn ang="10800000">
                <a:pos x="wd2" y="hd2"/>
              </a:cxn>
              <a:cxn ang="16200000">
                <a:pos x="wd2" y="hd2"/>
              </a:cxn>
            </a:cxnLst>
            <a:rect l="0" t="0" r="r" b="b"/>
            <a:pathLst>
              <a:path w="21600" h="21600" extrusionOk="0">
                <a:moveTo>
                  <a:pt x="15571" y="5217"/>
                </a:moveTo>
                <a:cubicBezTo>
                  <a:pt x="13862" y="3798"/>
                  <a:pt x="12770" y="1968"/>
                  <a:pt x="12343" y="0"/>
                </a:cubicBezTo>
                <a:cubicBezTo>
                  <a:pt x="12770" y="3249"/>
                  <a:pt x="11821" y="6636"/>
                  <a:pt x="9447" y="9290"/>
                </a:cubicBezTo>
                <a:cubicBezTo>
                  <a:pt x="6978" y="12081"/>
                  <a:pt x="3513" y="13500"/>
                  <a:pt x="0" y="13546"/>
                </a:cubicBezTo>
                <a:cubicBezTo>
                  <a:pt x="2184" y="13592"/>
                  <a:pt x="4367" y="14324"/>
                  <a:pt x="6171" y="15834"/>
                </a:cubicBezTo>
                <a:cubicBezTo>
                  <a:pt x="8070" y="17390"/>
                  <a:pt x="9210" y="19449"/>
                  <a:pt x="9542" y="21600"/>
                </a:cubicBezTo>
                <a:cubicBezTo>
                  <a:pt x="9589" y="21600"/>
                  <a:pt x="9589" y="21600"/>
                  <a:pt x="9589" y="21600"/>
                </a:cubicBezTo>
                <a:cubicBezTo>
                  <a:pt x="8972" y="18214"/>
                  <a:pt x="9874" y="14553"/>
                  <a:pt x="12390" y="11715"/>
                </a:cubicBezTo>
                <a:cubicBezTo>
                  <a:pt x="14764" y="9015"/>
                  <a:pt x="18135" y="7597"/>
                  <a:pt x="21600" y="7505"/>
                </a:cubicBezTo>
                <a:cubicBezTo>
                  <a:pt x="19464" y="7414"/>
                  <a:pt x="17327" y="6636"/>
                  <a:pt x="15571" y="5217"/>
                </a:cubicBezTo>
                <a:close/>
              </a:path>
            </a:pathLst>
          </a:custGeom>
          <a:solidFill>
            <a:srgbClr val="F2F2F2"/>
          </a:solidFill>
          <a:ln w="12700">
            <a:miter lim="400000"/>
          </a:ln>
        </p:spPr>
        <p:txBody>
          <a:bodyPr lIns="45719" rIns="45719" anchor="ct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20" name="Shape 379">
            <a:extLst>
              <a:ext uri="{FF2B5EF4-FFF2-40B4-BE49-F238E27FC236}">
                <a16:creationId xmlns:a16="http://schemas.microsoft.com/office/drawing/2014/main" id="{B82B3279-335B-4E34-BFE1-5C4367603491}"/>
              </a:ext>
            </a:extLst>
          </p:cNvPr>
          <p:cNvSpPr/>
          <p:nvPr/>
        </p:nvSpPr>
        <p:spPr>
          <a:xfrm>
            <a:off x="6159572" y="2970338"/>
            <a:ext cx="1143551" cy="1187196"/>
          </a:xfrm>
          <a:custGeom>
            <a:avLst/>
            <a:gdLst/>
            <a:ahLst/>
            <a:cxnLst>
              <a:cxn ang="0">
                <a:pos x="wd2" y="hd2"/>
              </a:cxn>
              <a:cxn ang="5400000">
                <a:pos x="wd2" y="hd2"/>
              </a:cxn>
              <a:cxn ang="10800000">
                <a:pos x="wd2" y="hd2"/>
              </a:cxn>
              <a:cxn ang="16200000">
                <a:pos x="wd2" y="hd2"/>
              </a:cxn>
            </a:cxnLst>
            <a:rect l="0" t="0" r="r" b="b"/>
            <a:pathLst>
              <a:path w="21600" h="21600" extrusionOk="0">
                <a:moveTo>
                  <a:pt x="21402" y="7803"/>
                </a:moveTo>
                <a:cubicBezTo>
                  <a:pt x="21303" y="7755"/>
                  <a:pt x="21154" y="7755"/>
                  <a:pt x="21006" y="7755"/>
                </a:cubicBezTo>
                <a:cubicBezTo>
                  <a:pt x="21006" y="7755"/>
                  <a:pt x="21006" y="7755"/>
                  <a:pt x="21006" y="7755"/>
                </a:cubicBezTo>
                <a:cubicBezTo>
                  <a:pt x="18974" y="7517"/>
                  <a:pt x="17042" y="6756"/>
                  <a:pt x="15358" y="5424"/>
                </a:cubicBezTo>
                <a:cubicBezTo>
                  <a:pt x="13574" y="3949"/>
                  <a:pt x="12435" y="2046"/>
                  <a:pt x="11989" y="0"/>
                </a:cubicBezTo>
                <a:cubicBezTo>
                  <a:pt x="12385" y="3378"/>
                  <a:pt x="11444" y="6899"/>
                  <a:pt x="8967" y="9658"/>
                </a:cubicBezTo>
                <a:cubicBezTo>
                  <a:pt x="6589" y="12322"/>
                  <a:pt x="3319" y="13797"/>
                  <a:pt x="0" y="14035"/>
                </a:cubicBezTo>
                <a:cubicBezTo>
                  <a:pt x="2527" y="14273"/>
                  <a:pt x="4954" y="15463"/>
                  <a:pt x="6738" y="17461"/>
                </a:cubicBezTo>
                <a:cubicBezTo>
                  <a:pt x="7877" y="18698"/>
                  <a:pt x="8620" y="20125"/>
                  <a:pt x="8967" y="21600"/>
                </a:cubicBezTo>
                <a:cubicBezTo>
                  <a:pt x="8620" y="18317"/>
                  <a:pt x="9611" y="14892"/>
                  <a:pt x="12039" y="12180"/>
                </a:cubicBezTo>
                <a:cubicBezTo>
                  <a:pt x="14516" y="9373"/>
                  <a:pt x="18033" y="7898"/>
                  <a:pt x="21600" y="7803"/>
                </a:cubicBezTo>
                <a:cubicBezTo>
                  <a:pt x="21600" y="7803"/>
                  <a:pt x="21600" y="7803"/>
                  <a:pt x="21550" y="7803"/>
                </a:cubicBezTo>
                <a:cubicBezTo>
                  <a:pt x="21501" y="7803"/>
                  <a:pt x="21451" y="7803"/>
                  <a:pt x="21402" y="7803"/>
                </a:cubicBezTo>
                <a:close/>
              </a:path>
            </a:pathLst>
          </a:custGeom>
          <a:solidFill>
            <a:srgbClr val="F2F2F2"/>
          </a:solidFill>
          <a:ln w="12700">
            <a:miter lim="400000"/>
          </a:ln>
        </p:spPr>
        <p:txBody>
          <a:bodyPr lIns="45719" rIns="45719" anchor="ct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21" name="Shape 380">
            <a:extLst>
              <a:ext uri="{FF2B5EF4-FFF2-40B4-BE49-F238E27FC236}">
                <a16:creationId xmlns:a16="http://schemas.microsoft.com/office/drawing/2014/main" id="{3CE889FF-5F08-4327-B670-24DD20DC9F52}"/>
              </a:ext>
            </a:extLst>
          </p:cNvPr>
          <p:cNvSpPr/>
          <p:nvPr/>
        </p:nvSpPr>
        <p:spPr>
          <a:xfrm>
            <a:off x="4899631" y="2964519"/>
            <a:ext cx="1198835" cy="1201745"/>
          </a:xfrm>
          <a:custGeom>
            <a:avLst/>
            <a:gdLst/>
            <a:ahLst/>
            <a:cxnLst>
              <a:cxn ang="0">
                <a:pos x="wd2" y="hd2"/>
              </a:cxn>
              <a:cxn ang="5400000">
                <a:pos x="wd2" y="hd2"/>
              </a:cxn>
              <a:cxn ang="10800000">
                <a:pos x="wd2" y="hd2"/>
              </a:cxn>
              <a:cxn ang="16200000">
                <a:pos x="wd2" y="hd2"/>
              </a:cxn>
            </a:cxnLst>
            <a:rect l="0" t="0" r="r" b="b"/>
            <a:pathLst>
              <a:path w="21600" h="21600" extrusionOk="0">
                <a:moveTo>
                  <a:pt x="21553" y="13835"/>
                </a:moveTo>
                <a:cubicBezTo>
                  <a:pt x="18008" y="13882"/>
                  <a:pt x="14416" y="12424"/>
                  <a:pt x="11911" y="9506"/>
                </a:cubicBezTo>
                <a:cubicBezTo>
                  <a:pt x="9547" y="6776"/>
                  <a:pt x="8602" y="3341"/>
                  <a:pt x="8980" y="0"/>
                </a:cubicBezTo>
                <a:cubicBezTo>
                  <a:pt x="8649" y="1553"/>
                  <a:pt x="7940" y="3012"/>
                  <a:pt x="6853" y="4282"/>
                </a:cubicBezTo>
                <a:cubicBezTo>
                  <a:pt x="5057" y="6353"/>
                  <a:pt x="2552" y="7529"/>
                  <a:pt x="0" y="7718"/>
                </a:cubicBezTo>
                <a:cubicBezTo>
                  <a:pt x="3356" y="7812"/>
                  <a:pt x="6617" y="9271"/>
                  <a:pt x="8980" y="12000"/>
                </a:cubicBezTo>
                <a:cubicBezTo>
                  <a:pt x="11344" y="14776"/>
                  <a:pt x="12289" y="18259"/>
                  <a:pt x="11911" y="21600"/>
                </a:cubicBezTo>
                <a:cubicBezTo>
                  <a:pt x="12242" y="20141"/>
                  <a:pt x="12856" y="18824"/>
                  <a:pt x="13801" y="17647"/>
                </a:cubicBezTo>
                <a:cubicBezTo>
                  <a:pt x="13896" y="17553"/>
                  <a:pt x="13943" y="17459"/>
                  <a:pt x="14038" y="17412"/>
                </a:cubicBezTo>
                <a:cubicBezTo>
                  <a:pt x="14038" y="17365"/>
                  <a:pt x="14038" y="17365"/>
                  <a:pt x="14038" y="17365"/>
                </a:cubicBezTo>
                <a:cubicBezTo>
                  <a:pt x="14368" y="16941"/>
                  <a:pt x="14747" y="16565"/>
                  <a:pt x="15172" y="16235"/>
                </a:cubicBezTo>
                <a:cubicBezTo>
                  <a:pt x="17015" y="14635"/>
                  <a:pt x="19284" y="13835"/>
                  <a:pt x="21600" y="13835"/>
                </a:cubicBezTo>
                <a:lnTo>
                  <a:pt x="21553" y="13835"/>
                </a:lnTo>
                <a:close/>
              </a:path>
            </a:pathLst>
          </a:custGeom>
          <a:solidFill>
            <a:srgbClr val="F2F2F2"/>
          </a:solidFill>
          <a:ln w="12700">
            <a:miter lim="400000"/>
          </a:ln>
        </p:spPr>
        <p:txBody>
          <a:bodyPr lIns="45719" rIns="45719" anchor="ct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22" name="Shape 381">
            <a:extLst>
              <a:ext uri="{FF2B5EF4-FFF2-40B4-BE49-F238E27FC236}">
                <a16:creationId xmlns:a16="http://schemas.microsoft.com/office/drawing/2014/main" id="{C18D92C9-D231-46D4-A781-95E281BE6E33}"/>
              </a:ext>
            </a:extLst>
          </p:cNvPr>
          <p:cNvSpPr/>
          <p:nvPr/>
        </p:nvSpPr>
        <p:spPr>
          <a:xfrm>
            <a:off x="7370047" y="2984887"/>
            <a:ext cx="1190107" cy="1227933"/>
          </a:xfrm>
          <a:custGeom>
            <a:avLst/>
            <a:gdLst/>
            <a:ahLst/>
            <a:cxnLst>
              <a:cxn ang="0">
                <a:pos x="wd2" y="hd2"/>
              </a:cxn>
              <a:cxn ang="5400000">
                <a:pos x="wd2" y="hd2"/>
              </a:cxn>
              <a:cxn ang="10800000">
                <a:pos x="wd2" y="hd2"/>
              </a:cxn>
              <a:cxn ang="16200000">
                <a:pos x="wd2" y="hd2"/>
              </a:cxn>
            </a:cxnLst>
            <a:rect l="0" t="0" r="r" b="b"/>
            <a:pathLst>
              <a:path w="21600" h="21600" extrusionOk="0">
                <a:moveTo>
                  <a:pt x="11989" y="9027"/>
                </a:moveTo>
                <a:cubicBezTo>
                  <a:pt x="9706" y="6448"/>
                  <a:pt x="8707" y="3178"/>
                  <a:pt x="9040" y="0"/>
                </a:cubicBezTo>
                <a:cubicBezTo>
                  <a:pt x="8659" y="1382"/>
                  <a:pt x="7945" y="2717"/>
                  <a:pt x="6946" y="3869"/>
                </a:cubicBezTo>
                <a:cubicBezTo>
                  <a:pt x="5138" y="5941"/>
                  <a:pt x="2617" y="7093"/>
                  <a:pt x="0" y="7277"/>
                </a:cubicBezTo>
                <a:cubicBezTo>
                  <a:pt x="3378" y="7369"/>
                  <a:pt x="6661" y="8797"/>
                  <a:pt x="9040" y="11468"/>
                </a:cubicBezTo>
                <a:cubicBezTo>
                  <a:pt x="11609" y="14369"/>
                  <a:pt x="12513" y="18100"/>
                  <a:pt x="11847" y="21600"/>
                </a:cubicBezTo>
                <a:cubicBezTo>
                  <a:pt x="11847" y="21600"/>
                  <a:pt x="11847" y="21600"/>
                  <a:pt x="11847" y="21600"/>
                </a:cubicBezTo>
                <a:cubicBezTo>
                  <a:pt x="11894" y="21600"/>
                  <a:pt x="11894" y="21600"/>
                  <a:pt x="11894" y="21600"/>
                </a:cubicBezTo>
                <a:cubicBezTo>
                  <a:pt x="12227" y="19343"/>
                  <a:pt x="13322" y="17179"/>
                  <a:pt x="15272" y="15567"/>
                </a:cubicBezTo>
                <a:cubicBezTo>
                  <a:pt x="17080" y="14047"/>
                  <a:pt x="19364" y="13310"/>
                  <a:pt x="21600" y="13264"/>
                </a:cubicBezTo>
                <a:cubicBezTo>
                  <a:pt x="18032" y="13264"/>
                  <a:pt x="14511" y="11836"/>
                  <a:pt x="11989" y="9027"/>
                </a:cubicBezTo>
                <a:close/>
              </a:path>
            </a:pathLst>
          </a:custGeom>
          <a:solidFill>
            <a:srgbClr val="F2F2F2"/>
          </a:solidFill>
          <a:ln w="12700">
            <a:miter lim="400000"/>
          </a:ln>
        </p:spPr>
        <p:txBody>
          <a:bodyPr lIns="45719" rIns="45719" anchor="ct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grpSp>
        <p:nvGrpSpPr>
          <p:cNvPr id="23" name="Group 385">
            <a:extLst>
              <a:ext uri="{FF2B5EF4-FFF2-40B4-BE49-F238E27FC236}">
                <a16:creationId xmlns:a16="http://schemas.microsoft.com/office/drawing/2014/main" id="{825A014C-47DF-4AE1-BFF3-2181345521F3}"/>
              </a:ext>
            </a:extLst>
          </p:cNvPr>
          <p:cNvGrpSpPr/>
          <p:nvPr/>
        </p:nvGrpSpPr>
        <p:grpSpPr>
          <a:xfrm>
            <a:off x="3074644" y="3737975"/>
            <a:ext cx="1102311" cy="1102546"/>
            <a:chOff x="0" y="0"/>
            <a:chExt cx="1102309" cy="1102544"/>
          </a:xfrm>
        </p:grpSpPr>
        <p:sp>
          <p:nvSpPr>
            <p:cNvPr id="24" name="Shape 382">
              <a:extLst>
                <a:ext uri="{FF2B5EF4-FFF2-40B4-BE49-F238E27FC236}">
                  <a16:creationId xmlns:a16="http://schemas.microsoft.com/office/drawing/2014/main" id="{EDFBBCD5-0ADC-4A44-8FA1-6AE00B6530F5}"/>
                </a:ext>
              </a:extLst>
            </p:cNvPr>
            <p:cNvSpPr/>
            <p:nvPr/>
          </p:nvSpPr>
          <p:spPr>
            <a:xfrm>
              <a:off x="0" y="0"/>
              <a:ext cx="1102309" cy="1102544"/>
            </a:xfrm>
            <a:custGeom>
              <a:avLst/>
              <a:gdLst/>
              <a:ahLst/>
              <a:cxnLst>
                <a:cxn ang="0">
                  <a:pos x="wd2" y="hd2"/>
                </a:cxn>
                <a:cxn ang="5400000">
                  <a:pos x="wd2" y="hd2"/>
                </a:cxn>
                <a:cxn ang="10800000">
                  <a:pos x="wd2" y="hd2"/>
                </a:cxn>
                <a:cxn ang="16200000">
                  <a:pos x="wd2" y="hd2"/>
                </a:cxn>
              </a:cxnLst>
              <a:rect l="0" t="0" r="r" b="b"/>
              <a:pathLst>
                <a:path w="19299" h="19303" extrusionOk="0">
                  <a:moveTo>
                    <a:pt x="15898" y="2323"/>
                  </a:moveTo>
                  <a:cubicBezTo>
                    <a:pt x="11862" y="-1162"/>
                    <a:pt x="5763" y="-658"/>
                    <a:pt x="2323" y="3378"/>
                  </a:cubicBezTo>
                  <a:cubicBezTo>
                    <a:pt x="-1162" y="7460"/>
                    <a:pt x="-658" y="13559"/>
                    <a:pt x="3378" y="16999"/>
                  </a:cubicBezTo>
                  <a:cubicBezTo>
                    <a:pt x="7414" y="20438"/>
                    <a:pt x="13513" y="19979"/>
                    <a:pt x="16999" y="15944"/>
                  </a:cubicBezTo>
                  <a:cubicBezTo>
                    <a:pt x="20438" y="11862"/>
                    <a:pt x="19979" y="5763"/>
                    <a:pt x="15898" y="2323"/>
                  </a:cubicBezTo>
                  <a:close/>
                  <a:moveTo>
                    <a:pt x="15256" y="14430"/>
                  </a:moveTo>
                  <a:cubicBezTo>
                    <a:pt x="12596" y="17549"/>
                    <a:pt x="7964" y="17916"/>
                    <a:pt x="4846" y="15256"/>
                  </a:cubicBezTo>
                  <a:cubicBezTo>
                    <a:pt x="1773" y="12642"/>
                    <a:pt x="1406" y="7964"/>
                    <a:pt x="4066" y="4892"/>
                  </a:cubicBezTo>
                  <a:cubicBezTo>
                    <a:pt x="6680" y="1773"/>
                    <a:pt x="11312" y="1406"/>
                    <a:pt x="14430" y="4066"/>
                  </a:cubicBezTo>
                  <a:cubicBezTo>
                    <a:pt x="17503" y="6680"/>
                    <a:pt x="17870" y="11358"/>
                    <a:pt x="15256" y="14430"/>
                  </a:cubicBezTo>
                  <a:close/>
                </a:path>
              </a:pathLst>
            </a:custGeom>
            <a:solidFill>
              <a:srgbClr val="BFBFBF"/>
            </a:solidFill>
            <a:ln w="12700" cap="flat">
              <a:noFill/>
              <a:miter lim="400000"/>
            </a:ln>
            <a:effectLst/>
          </p:spPr>
          <p:txBody>
            <a:bodyPr wrap="square" lIns="45719" tIns="45719" rIns="45719" bIns="45719" numCol="1" anchor="ctr">
              <a:noAutofit/>
            </a:bodyP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25" name="Shape 383">
              <a:extLst>
                <a:ext uri="{FF2B5EF4-FFF2-40B4-BE49-F238E27FC236}">
                  <a16:creationId xmlns:a16="http://schemas.microsoft.com/office/drawing/2014/main" id="{5808754C-6631-4F65-8652-3826B068E940}"/>
                </a:ext>
              </a:extLst>
            </p:cNvPr>
            <p:cNvSpPr/>
            <p:nvPr/>
          </p:nvSpPr>
          <p:spPr>
            <a:xfrm>
              <a:off x="129420" y="129518"/>
              <a:ext cx="842596" cy="841960"/>
            </a:xfrm>
            <a:custGeom>
              <a:avLst/>
              <a:gdLst/>
              <a:ahLst/>
              <a:cxnLst>
                <a:cxn ang="0">
                  <a:pos x="wd2" y="hd2"/>
                </a:cxn>
                <a:cxn ang="5400000">
                  <a:pos x="wd2" y="hd2"/>
                </a:cxn>
                <a:cxn ang="10800000">
                  <a:pos x="wd2" y="hd2"/>
                </a:cxn>
                <a:cxn ang="16200000">
                  <a:pos x="wd2" y="hd2"/>
                </a:cxn>
              </a:cxnLst>
              <a:rect l="0" t="0" r="r" b="b"/>
              <a:pathLst>
                <a:path w="19305" h="19290" extrusionOk="0">
                  <a:moveTo>
                    <a:pt x="3360" y="16965"/>
                  </a:moveTo>
                  <a:cubicBezTo>
                    <a:pt x="-672" y="13545"/>
                    <a:pt x="-1153" y="7425"/>
                    <a:pt x="2337" y="3405"/>
                  </a:cubicBezTo>
                  <a:cubicBezTo>
                    <a:pt x="5766" y="-675"/>
                    <a:pt x="11843" y="-1155"/>
                    <a:pt x="15934" y="2325"/>
                  </a:cubicBezTo>
                  <a:cubicBezTo>
                    <a:pt x="19966" y="5745"/>
                    <a:pt x="20447" y="11865"/>
                    <a:pt x="17017" y="15885"/>
                  </a:cubicBezTo>
                  <a:cubicBezTo>
                    <a:pt x="13528" y="19965"/>
                    <a:pt x="7451" y="20445"/>
                    <a:pt x="3360" y="16965"/>
                  </a:cubicBezTo>
                  <a:close/>
                </a:path>
              </a:pathLst>
            </a:custGeom>
            <a:solidFill>
              <a:srgbClr val="FFCA08"/>
            </a:solidFill>
            <a:ln w="12700" cap="flat">
              <a:noFill/>
              <a:miter lim="400000"/>
            </a:ln>
            <a:effectLst/>
          </p:spPr>
          <p:txBody>
            <a:bodyPr wrap="square" lIns="45719" tIns="45719" rIns="45719" bIns="45719" numCol="1" anchor="ctr">
              <a:noAutofit/>
            </a:bodyPr>
            <a:lstStyle/>
            <a:p>
              <a:pPr>
                <a:defRPr sz="1400">
                  <a:latin typeface="Helvetica"/>
                  <a:ea typeface="Helvetica"/>
                  <a:cs typeface="Helvetica"/>
                  <a:sym typeface="Helvetica"/>
                </a:defRPr>
              </a:pPr>
              <a:endParaRPr lang="en-US" dirty="0">
                <a:solidFill>
                  <a:schemeClr val="tx1">
                    <a:lumMod val="65000"/>
                    <a:lumOff val="35000"/>
                  </a:schemeClr>
                </a:solidFill>
                <a:latin typeface="+mn-lt"/>
              </a:endParaRPr>
            </a:p>
          </p:txBody>
        </p:sp>
        <p:sp>
          <p:nvSpPr>
            <p:cNvPr id="26" name="Shape 384">
              <a:extLst>
                <a:ext uri="{FF2B5EF4-FFF2-40B4-BE49-F238E27FC236}">
                  <a16:creationId xmlns:a16="http://schemas.microsoft.com/office/drawing/2014/main" id="{52C85FBE-0580-4A41-BEF6-215B6603F8CF}"/>
                </a:ext>
              </a:extLst>
            </p:cNvPr>
            <p:cNvSpPr/>
            <p:nvPr/>
          </p:nvSpPr>
          <p:spPr>
            <a:xfrm>
              <a:off x="371810" y="366880"/>
              <a:ext cx="355604" cy="35557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FFFFFF"/>
            </a:solidFill>
            <a:ln w="12700" cap="flat">
              <a:noFill/>
              <a:miter lim="400000"/>
            </a:ln>
            <a:effectLst/>
          </p:spPr>
          <p:txBody>
            <a:bodyPr wrap="square" lIns="45719" tIns="45719" rIns="45719" bIns="45719" numCol="1" anchor="ctr">
              <a:noAutofit/>
            </a:bodyPr>
            <a:lstStyle/>
            <a:p>
              <a:pPr algn="ctr" defTabSz="228600">
                <a:defRPr sz="12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a:solidFill>
                  <a:schemeClr val="tx1">
                    <a:lumMod val="65000"/>
                    <a:lumOff val="35000"/>
                  </a:schemeClr>
                </a:solidFill>
                <a:latin typeface="+mn-lt"/>
              </a:endParaRPr>
            </a:p>
          </p:txBody>
        </p:sp>
      </p:grpSp>
      <p:grpSp>
        <p:nvGrpSpPr>
          <p:cNvPr id="27" name="Group 389">
            <a:extLst>
              <a:ext uri="{FF2B5EF4-FFF2-40B4-BE49-F238E27FC236}">
                <a16:creationId xmlns:a16="http://schemas.microsoft.com/office/drawing/2014/main" id="{A5FE4CF4-64F1-4C01-8E7D-887C2ECE5D37}"/>
              </a:ext>
            </a:extLst>
          </p:cNvPr>
          <p:cNvGrpSpPr/>
          <p:nvPr/>
        </p:nvGrpSpPr>
        <p:grpSpPr>
          <a:xfrm>
            <a:off x="5546557" y="3739322"/>
            <a:ext cx="1103383" cy="1101215"/>
            <a:chOff x="0" y="0"/>
            <a:chExt cx="1103381" cy="1101213"/>
          </a:xfrm>
        </p:grpSpPr>
        <p:sp>
          <p:nvSpPr>
            <p:cNvPr id="28" name="Shape 386">
              <a:extLst>
                <a:ext uri="{FF2B5EF4-FFF2-40B4-BE49-F238E27FC236}">
                  <a16:creationId xmlns:a16="http://schemas.microsoft.com/office/drawing/2014/main" id="{A64F4724-6F56-44FF-B93B-01E28C8956E7}"/>
                </a:ext>
              </a:extLst>
            </p:cNvPr>
            <p:cNvSpPr/>
            <p:nvPr/>
          </p:nvSpPr>
          <p:spPr>
            <a:xfrm>
              <a:off x="0" y="-1"/>
              <a:ext cx="1103382" cy="1101216"/>
            </a:xfrm>
            <a:custGeom>
              <a:avLst/>
              <a:gdLst/>
              <a:ahLst/>
              <a:cxnLst>
                <a:cxn ang="0">
                  <a:pos x="wd2" y="hd2"/>
                </a:cxn>
                <a:cxn ang="5400000">
                  <a:pos x="wd2" y="hd2"/>
                </a:cxn>
                <a:cxn ang="10800000">
                  <a:pos x="wd2" y="hd2"/>
                </a:cxn>
                <a:cxn ang="16200000">
                  <a:pos x="wd2" y="hd2"/>
                </a:cxn>
              </a:cxnLst>
              <a:rect l="0" t="0" r="r" b="b"/>
              <a:pathLst>
                <a:path w="19318" h="19325" extrusionOk="0">
                  <a:moveTo>
                    <a:pt x="16970" y="3367"/>
                  </a:moveTo>
                  <a:cubicBezTo>
                    <a:pt x="13523" y="-677"/>
                    <a:pt x="7411" y="-1137"/>
                    <a:pt x="3367" y="2310"/>
                  </a:cubicBezTo>
                  <a:cubicBezTo>
                    <a:pt x="-677" y="5803"/>
                    <a:pt x="-1137" y="11915"/>
                    <a:pt x="2310" y="15959"/>
                  </a:cubicBezTo>
                  <a:cubicBezTo>
                    <a:pt x="5803" y="20003"/>
                    <a:pt x="11915" y="20463"/>
                    <a:pt x="15959" y="17016"/>
                  </a:cubicBezTo>
                  <a:cubicBezTo>
                    <a:pt x="20003" y="13523"/>
                    <a:pt x="20463" y="7411"/>
                    <a:pt x="16970" y="3367"/>
                  </a:cubicBezTo>
                  <a:close/>
                  <a:moveTo>
                    <a:pt x="14443" y="15270"/>
                  </a:moveTo>
                  <a:cubicBezTo>
                    <a:pt x="11363" y="17935"/>
                    <a:pt x="6722" y="17568"/>
                    <a:pt x="4056" y="14489"/>
                  </a:cubicBezTo>
                  <a:cubicBezTo>
                    <a:pt x="1391" y="11363"/>
                    <a:pt x="1758" y="6722"/>
                    <a:pt x="4837" y="4056"/>
                  </a:cubicBezTo>
                  <a:cubicBezTo>
                    <a:pt x="7917" y="1391"/>
                    <a:pt x="12604" y="1758"/>
                    <a:pt x="15270" y="4837"/>
                  </a:cubicBezTo>
                  <a:cubicBezTo>
                    <a:pt x="17889" y="7963"/>
                    <a:pt x="17568" y="12604"/>
                    <a:pt x="14443" y="15270"/>
                  </a:cubicBezTo>
                  <a:close/>
                </a:path>
              </a:pathLst>
            </a:custGeom>
            <a:solidFill>
              <a:srgbClr val="BFBFBF"/>
            </a:solidFill>
            <a:ln w="12700" cap="flat">
              <a:noFill/>
              <a:miter lim="400000"/>
            </a:ln>
            <a:effectLst/>
          </p:spPr>
          <p:txBody>
            <a:bodyPr wrap="square" lIns="45719" tIns="45719" rIns="45719" bIns="45719" numCol="1" anchor="ctr">
              <a:noAutofit/>
            </a:bodyP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29" name="Shape 387">
              <a:extLst>
                <a:ext uri="{FF2B5EF4-FFF2-40B4-BE49-F238E27FC236}">
                  <a16:creationId xmlns:a16="http://schemas.microsoft.com/office/drawing/2014/main" id="{4F3C0F5F-EAA0-47F7-93C4-C287A73691D5}"/>
                </a:ext>
              </a:extLst>
            </p:cNvPr>
            <p:cNvSpPr/>
            <p:nvPr/>
          </p:nvSpPr>
          <p:spPr>
            <a:xfrm>
              <a:off x="130830" y="127934"/>
              <a:ext cx="843471" cy="842435"/>
            </a:xfrm>
            <a:custGeom>
              <a:avLst/>
              <a:gdLst/>
              <a:ahLst/>
              <a:cxnLst>
                <a:cxn ang="0">
                  <a:pos x="wd2" y="hd2"/>
                </a:cxn>
                <a:cxn ang="5400000">
                  <a:pos x="wd2" y="hd2"/>
                </a:cxn>
                <a:cxn ang="10800000">
                  <a:pos x="wd2" y="hd2"/>
                </a:cxn>
                <a:cxn ang="16200000">
                  <a:pos x="wd2" y="hd2"/>
                </a:cxn>
              </a:cxnLst>
              <a:rect l="0" t="0" r="r" b="b"/>
              <a:pathLst>
                <a:path w="19325" h="19301" extrusionOk="0">
                  <a:moveTo>
                    <a:pt x="15934" y="16971"/>
                  </a:moveTo>
                  <a:cubicBezTo>
                    <a:pt x="11903" y="20451"/>
                    <a:pt x="5826" y="19971"/>
                    <a:pt x="2337" y="15951"/>
                  </a:cubicBezTo>
                  <a:cubicBezTo>
                    <a:pt x="-1153" y="11871"/>
                    <a:pt x="-672" y="5811"/>
                    <a:pt x="3360" y="2331"/>
                  </a:cubicBezTo>
                  <a:cubicBezTo>
                    <a:pt x="7391" y="-1149"/>
                    <a:pt x="13528" y="-669"/>
                    <a:pt x="17017" y="3351"/>
                  </a:cubicBezTo>
                  <a:cubicBezTo>
                    <a:pt x="20447" y="7431"/>
                    <a:pt x="20026" y="13491"/>
                    <a:pt x="15934" y="16971"/>
                  </a:cubicBezTo>
                  <a:close/>
                </a:path>
              </a:pathLst>
            </a:custGeom>
            <a:solidFill>
              <a:srgbClr val="BFBFBF"/>
            </a:solidFill>
            <a:ln w="12700" cap="flat">
              <a:noFill/>
              <a:miter lim="400000"/>
            </a:ln>
            <a:effectLst/>
          </p:spPr>
          <p:txBody>
            <a:bodyPr wrap="square" lIns="45719" tIns="45719" rIns="45719" bIns="45719" numCol="1" anchor="ctr">
              <a:noAutofit/>
            </a:bodyP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30" name="Shape 388">
              <a:extLst>
                <a:ext uri="{FF2B5EF4-FFF2-40B4-BE49-F238E27FC236}">
                  <a16:creationId xmlns:a16="http://schemas.microsoft.com/office/drawing/2014/main" id="{340EB5F1-D741-4CC5-9B7A-73EBCE4DB776}"/>
                </a:ext>
              </a:extLst>
            </p:cNvPr>
            <p:cNvSpPr/>
            <p:nvPr/>
          </p:nvSpPr>
          <p:spPr>
            <a:xfrm>
              <a:off x="374923" y="371361"/>
              <a:ext cx="355604" cy="35557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FFFFFF"/>
            </a:solidFill>
            <a:ln w="12700" cap="flat">
              <a:noFill/>
              <a:miter lim="400000"/>
            </a:ln>
            <a:effectLst/>
          </p:spPr>
          <p:txBody>
            <a:bodyPr wrap="square" lIns="45719" tIns="45719" rIns="45719" bIns="45719" numCol="1" anchor="ctr">
              <a:noAutofit/>
            </a:bodyPr>
            <a:lstStyle/>
            <a:p>
              <a:pPr algn="ctr" defTabSz="228600">
                <a:defRPr sz="12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a:solidFill>
                  <a:schemeClr val="tx1">
                    <a:lumMod val="65000"/>
                    <a:lumOff val="35000"/>
                  </a:schemeClr>
                </a:solidFill>
                <a:latin typeface="+mn-lt"/>
              </a:endParaRPr>
            </a:p>
          </p:txBody>
        </p:sp>
      </p:grpSp>
      <p:grpSp>
        <p:nvGrpSpPr>
          <p:cNvPr id="31" name="Group 393">
            <a:extLst>
              <a:ext uri="{FF2B5EF4-FFF2-40B4-BE49-F238E27FC236}">
                <a16:creationId xmlns:a16="http://schemas.microsoft.com/office/drawing/2014/main" id="{AC70B2B0-0548-4749-BAA9-27C1404D494A}"/>
              </a:ext>
            </a:extLst>
          </p:cNvPr>
          <p:cNvGrpSpPr/>
          <p:nvPr/>
        </p:nvGrpSpPr>
        <p:grpSpPr>
          <a:xfrm>
            <a:off x="8019880" y="3739322"/>
            <a:ext cx="1103818" cy="1101215"/>
            <a:chOff x="0" y="0"/>
            <a:chExt cx="1103817" cy="1101213"/>
          </a:xfrm>
        </p:grpSpPr>
        <p:sp>
          <p:nvSpPr>
            <p:cNvPr id="32" name="Shape 390">
              <a:extLst>
                <a:ext uri="{FF2B5EF4-FFF2-40B4-BE49-F238E27FC236}">
                  <a16:creationId xmlns:a16="http://schemas.microsoft.com/office/drawing/2014/main" id="{8E418BE0-E81D-40E0-B6CB-5CA7385D6B51}"/>
                </a:ext>
              </a:extLst>
            </p:cNvPr>
            <p:cNvSpPr/>
            <p:nvPr/>
          </p:nvSpPr>
          <p:spPr>
            <a:xfrm>
              <a:off x="130691" y="127934"/>
              <a:ext cx="842435" cy="842435"/>
            </a:xfrm>
            <a:custGeom>
              <a:avLst/>
              <a:gdLst/>
              <a:ahLst/>
              <a:cxnLst>
                <a:cxn ang="0">
                  <a:pos x="wd2" y="hd2"/>
                </a:cxn>
                <a:cxn ang="5400000">
                  <a:pos x="wd2" y="hd2"/>
                </a:cxn>
                <a:cxn ang="10800000">
                  <a:pos x="wd2" y="hd2"/>
                </a:cxn>
                <a:cxn ang="16200000">
                  <a:pos x="wd2" y="hd2"/>
                </a:cxn>
              </a:cxnLst>
              <a:rect l="0" t="0" r="r" b="b"/>
              <a:pathLst>
                <a:path w="19301" h="19301" extrusionOk="0">
                  <a:moveTo>
                    <a:pt x="15951" y="16971"/>
                  </a:moveTo>
                  <a:cubicBezTo>
                    <a:pt x="11871" y="20451"/>
                    <a:pt x="5811" y="19971"/>
                    <a:pt x="2331" y="15951"/>
                  </a:cubicBezTo>
                  <a:cubicBezTo>
                    <a:pt x="-1149" y="11871"/>
                    <a:pt x="-669" y="5811"/>
                    <a:pt x="3351" y="2331"/>
                  </a:cubicBezTo>
                  <a:cubicBezTo>
                    <a:pt x="7431" y="-1149"/>
                    <a:pt x="13491" y="-669"/>
                    <a:pt x="16971" y="3351"/>
                  </a:cubicBezTo>
                  <a:cubicBezTo>
                    <a:pt x="20451" y="7431"/>
                    <a:pt x="19971" y="13491"/>
                    <a:pt x="15951" y="16971"/>
                  </a:cubicBezTo>
                </a:path>
              </a:pathLst>
            </a:custGeom>
            <a:solidFill>
              <a:srgbClr val="E64823"/>
            </a:solidFill>
            <a:ln w="12700" cap="flat">
              <a:noFill/>
              <a:miter lim="400000"/>
            </a:ln>
            <a:effectLst/>
          </p:spPr>
          <p:txBody>
            <a:bodyPr wrap="square" lIns="45719" tIns="45719" rIns="45719" bIns="45719" numCol="1" anchor="ctr">
              <a:noAutofit/>
            </a:bodyP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33" name="Shape 391">
              <a:extLst>
                <a:ext uri="{FF2B5EF4-FFF2-40B4-BE49-F238E27FC236}">
                  <a16:creationId xmlns:a16="http://schemas.microsoft.com/office/drawing/2014/main" id="{89A8CC91-1037-46C2-91B8-8BA4975A5FD5}"/>
                </a:ext>
              </a:extLst>
            </p:cNvPr>
            <p:cNvSpPr/>
            <p:nvPr/>
          </p:nvSpPr>
          <p:spPr>
            <a:xfrm>
              <a:off x="0" y="-1"/>
              <a:ext cx="1103818" cy="1101216"/>
            </a:xfrm>
            <a:custGeom>
              <a:avLst/>
              <a:gdLst/>
              <a:ahLst/>
              <a:cxnLst>
                <a:cxn ang="0">
                  <a:pos x="wd2" y="hd2"/>
                </a:cxn>
                <a:cxn ang="5400000">
                  <a:pos x="wd2" y="hd2"/>
                </a:cxn>
                <a:cxn ang="10800000">
                  <a:pos x="wd2" y="hd2"/>
                </a:cxn>
                <a:cxn ang="16200000">
                  <a:pos x="wd2" y="hd2"/>
                </a:cxn>
              </a:cxnLst>
              <a:rect l="0" t="0" r="r" b="b"/>
              <a:pathLst>
                <a:path w="19325" h="19325" extrusionOk="0">
                  <a:moveTo>
                    <a:pt x="17016" y="3367"/>
                  </a:moveTo>
                  <a:cubicBezTo>
                    <a:pt x="13523" y="-677"/>
                    <a:pt x="7411" y="-1137"/>
                    <a:pt x="3367" y="2310"/>
                  </a:cubicBezTo>
                  <a:cubicBezTo>
                    <a:pt x="-677" y="5803"/>
                    <a:pt x="-1137" y="11915"/>
                    <a:pt x="2310" y="15959"/>
                  </a:cubicBezTo>
                  <a:cubicBezTo>
                    <a:pt x="5803" y="20003"/>
                    <a:pt x="11915" y="20463"/>
                    <a:pt x="15959" y="17016"/>
                  </a:cubicBezTo>
                  <a:cubicBezTo>
                    <a:pt x="20003" y="13523"/>
                    <a:pt x="20463" y="7411"/>
                    <a:pt x="17016" y="3367"/>
                  </a:cubicBezTo>
                  <a:moveTo>
                    <a:pt x="14489" y="15270"/>
                  </a:moveTo>
                  <a:cubicBezTo>
                    <a:pt x="11363" y="17935"/>
                    <a:pt x="6722" y="17568"/>
                    <a:pt x="4056" y="14489"/>
                  </a:cubicBezTo>
                  <a:cubicBezTo>
                    <a:pt x="1391" y="11363"/>
                    <a:pt x="1758" y="6722"/>
                    <a:pt x="4837" y="4056"/>
                  </a:cubicBezTo>
                  <a:cubicBezTo>
                    <a:pt x="7963" y="1391"/>
                    <a:pt x="12604" y="1758"/>
                    <a:pt x="15270" y="4837"/>
                  </a:cubicBezTo>
                  <a:cubicBezTo>
                    <a:pt x="17935" y="7963"/>
                    <a:pt x="17568" y="12604"/>
                    <a:pt x="14489" y="15270"/>
                  </a:cubicBezTo>
                </a:path>
              </a:pathLst>
            </a:custGeom>
            <a:solidFill>
              <a:srgbClr val="BFBFBF"/>
            </a:solidFill>
            <a:ln w="12700" cap="flat">
              <a:noFill/>
              <a:miter lim="400000"/>
            </a:ln>
            <a:effectLst/>
          </p:spPr>
          <p:txBody>
            <a:bodyPr wrap="square" lIns="45719" tIns="45719" rIns="45719" bIns="45719" numCol="1" anchor="ctr">
              <a:noAutofit/>
            </a:bodyP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34" name="Shape 392">
              <a:extLst>
                <a:ext uri="{FF2B5EF4-FFF2-40B4-BE49-F238E27FC236}">
                  <a16:creationId xmlns:a16="http://schemas.microsoft.com/office/drawing/2014/main" id="{D651D824-515E-4E22-81A6-4A0E0759B53D}"/>
                </a:ext>
              </a:extLst>
            </p:cNvPr>
            <p:cNvSpPr/>
            <p:nvPr/>
          </p:nvSpPr>
          <p:spPr>
            <a:xfrm>
              <a:off x="427141" y="370946"/>
              <a:ext cx="258622" cy="35557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rgbClr val="FFFFFF"/>
            </a:solidFill>
            <a:ln w="12700" cap="flat">
              <a:noFill/>
              <a:miter lim="400000"/>
            </a:ln>
            <a:effectLst/>
          </p:spPr>
          <p:txBody>
            <a:bodyPr wrap="square" lIns="45719" tIns="45719" rIns="45719" bIns="45719" numCol="1" anchor="ctr">
              <a:noAutofit/>
            </a:bodyPr>
            <a:lstStyle/>
            <a:p>
              <a:pPr algn="ctr" defTabSz="228600">
                <a:defRPr sz="12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a:solidFill>
                  <a:schemeClr val="tx1">
                    <a:lumMod val="65000"/>
                    <a:lumOff val="35000"/>
                  </a:schemeClr>
                </a:solidFill>
                <a:latin typeface="+mn-lt"/>
              </a:endParaRPr>
            </a:p>
          </p:txBody>
        </p:sp>
      </p:grpSp>
      <p:grpSp>
        <p:nvGrpSpPr>
          <p:cNvPr id="35" name="Group 397">
            <a:extLst>
              <a:ext uri="{FF2B5EF4-FFF2-40B4-BE49-F238E27FC236}">
                <a16:creationId xmlns:a16="http://schemas.microsoft.com/office/drawing/2014/main" id="{8899E495-A155-42C0-A4D3-6A8970F6D53D}"/>
              </a:ext>
            </a:extLst>
          </p:cNvPr>
          <p:cNvGrpSpPr/>
          <p:nvPr/>
        </p:nvGrpSpPr>
        <p:grpSpPr>
          <a:xfrm>
            <a:off x="4309758" y="2291808"/>
            <a:ext cx="1102546" cy="1102545"/>
            <a:chOff x="0" y="0"/>
            <a:chExt cx="1102545" cy="1102543"/>
          </a:xfrm>
        </p:grpSpPr>
        <p:sp>
          <p:nvSpPr>
            <p:cNvPr id="36" name="Shape 394">
              <a:extLst>
                <a:ext uri="{FF2B5EF4-FFF2-40B4-BE49-F238E27FC236}">
                  <a16:creationId xmlns:a16="http://schemas.microsoft.com/office/drawing/2014/main" id="{8E9B247B-C04A-4E68-BF6D-179A861FB33B}"/>
                </a:ext>
              </a:extLst>
            </p:cNvPr>
            <p:cNvSpPr/>
            <p:nvPr/>
          </p:nvSpPr>
          <p:spPr>
            <a:xfrm>
              <a:off x="0" y="0"/>
              <a:ext cx="1102546" cy="1102544"/>
            </a:xfrm>
            <a:custGeom>
              <a:avLst/>
              <a:gdLst/>
              <a:ahLst/>
              <a:cxnLst>
                <a:cxn ang="0">
                  <a:pos x="wd2" y="hd2"/>
                </a:cxn>
                <a:cxn ang="5400000">
                  <a:pos x="wd2" y="hd2"/>
                </a:cxn>
                <a:cxn ang="10800000">
                  <a:pos x="wd2" y="hd2"/>
                </a:cxn>
                <a:cxn ang="16200000">
                  <a:pos x="wd2" y="hd2"/>
                </a:cxn>
              </a:cxnLst>
              <a:rect l="0" t="0" r="r" b="b"/>
              <a:pathLst>
                <a:path w="19303" h="19303" extrusionOk="0">
                  <a:moveTo>
                    <a:pt x="15925" y="2323"/>
                  </a:moveTo>
                  <a:cubicBezTo>
                    <a:pt x="11843" y="-1162"/>
                    <a:pt x="5744" y="-658"/>
                    <a:pt x="2304" y="3378"/>
                  </a:cubicBezTo>
                  <a:cubicBezTo>
                    <a:pt x="-1135" y="7460"/>
                    <a:pt x="-676" y="13559"/>
                    <a:pt x="3359" y="16999"/>
                  </a:cubicBezTo>
                  <a:cubicBezTo>
                    <a:pt x="7441" y="20438"/>
                    <a:pt x="13540" y="19979"/>
                    <a:pt x="16980" y="15944"/>
                  </a:cubicBezTo>
                  <a:cubicBezTo>
                    <a:pt x="20465" y="11862"/>
                    <a:pt x="19961" y="5763"/>
                    <a:pt x="15925" y="2323"/>
                  </a:cubicBezTo>
                  <a:close/>
                  <a:moveTo>
                    <a:pt x="15237" y="14430"/>
                  </a:moveTo>
                  <a:cubicBezTo>
                    <a:pt x="12623" y="17549"/>
                    <a:pt x="7945" y="17916"/>
                    <a:pt x="4873" y="15256"/>
                  </a:cubicBezTo>
                  <a:cubicBezTo>
                    <a:pt x="1754" y="12642"/>
                    <a:pt x="1387" y="7964"/>
                    <a:pt x="4047" y="4892"/>
                  </a:cubicBezTo>
                  <a:cubicBezTo>
                    <a:pt x="6707" y="1773"/>
                    <a:pt x="11339" y="1406"/>
                    <a:pt x="14411" y="4066"/>
                  </a:cubicBezTo>
                  <a:cubicBezTo>
                    <a:pt x="17530" y="6680"/>
                    <a:pt x="17897" y="11358"/>
                    <a:pt x="15237" y="14430"/>
                  </a:cubicBezTo>
                  <a:close/>
                </a:path>
              </a:pathLst>
            </a:custGeom>
            <a:solidFill>
              <a:srgbClr val="BFBFBF"/>
            </a:solidFill>
            <a:ln w="12700" cap="flat">
              <a:noFill/>
              <a:miter lim="400000"/>
            </a:ln>
            <a:effectLst/>
          </p:spPr>
          <p:txBody>
            <a:bodyPr wrap="square" lIns="45719" tIns="45719" rIns="45719" bIns="45719" numCol="1" anchor="ctr">
              <a:noAutofit/>
            </a:bodyP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37" name="Shape 395">
              <a:extLst>
                <a:ext uri="{FF2B5EF4-FFF2-40B4-BE49-F238E27FC236}">
                  <a16:creationId xmlns:a16="http://schemas.microsoft.com/office/drawing/2014/main" id="{D91481C9-B48A-4F06-9F86-8F2249AFB517}"/>
                </a:ext>
              </a:extLst>
            </p:cNvPr>
            <p:cNvSpPr/>
            <p:nvPr/>
          </p:nvSpPr>
          <p:spPr>
            <a:xfrm>
              <a:off x="131067" y="132428"/>
              <a:ext cx="841960" cy="841960"/>
            </a:xfrm>
            <a:custGeom>
              <a:avLst/>
              <a:gdLst/>
              <a:ahLst/>
              <a:cxnLst>
                <a:cxn ang="0">
                  <a:pos x="wd2" y="hd2"/>
                </a:cxn>
                <a:cxn ang="5400000">
                  <a:pos x="wd2" y="hd2"/>
                </a:cxn>
                <a:cxn ang="10800000">
                  <a:pos x="wd2" y="hd2"/>
                </a:cxn>
                <a:cxn ang="16200000">
                  <a:pos x="wd2" y="hd2"/>
                </a:cxn>
              </a:cxnLst>
              <a:rect l="0" t="0" r="r" b="b"/>
              <a:pathLst>
                <a:path w="19290" h="19290" extrusionOk="0">
                  <a:moveTo>
                    <a:pt x="3405" y="16965"/>
                  </a:moveTo>
                  <a:cubicBezTo>
                    <a:pt x="-675" y="13545"/>
                    <a:pt x="-1155" y="7425"/>
                    <a:pt x="2325" y="3405"/>
                  </a:cubicBezTo>
                  <a:cubicBezTo>
                    <a:pt x="5805" y="-675"/>
                    <a:pt x="11865" y="-1155"/>
                    <a:pt x="15885" y="2325"/>
                  </a:cubicBezTo>
                  <a:cubicBezTo>
                    <a:pt x="19965" y="5745"/>
                    <a:pt x="20445" y="11865"/>
                    <a:pt x="16965" y="15885"/>
                  </a:cubicBezTo>
                  <a:cubicBezTo>
                    <a:pt x="13545" y="19965"/>
                    <a:pt x="7425" y="20445"/>
                    <a:pt x="3405" y="16965"/>
                  </a:cubicBezTo>
                </a:path>
              </a:pathLst>
            </a:custGeom>
            <a:solidFill>
              <a:srgbClr val="BFBFBF"/>
            </a:solidFill>
            <a:ln w="12700" cap="flat">
              <a:noFill/>
              <a:miter lim="400000"/>
            </a:ln>
            <a:effectLst/>
          </p:spPr>
          <p:txBody>
            <a:bodyPr wrap="square" lIns="45719" tIns="45719" rIns="45719" bIns="45719" numCol="1" anchor="ctr">
              <a:noAutofit/>
            </a:bodyP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38" name="Shape 396">
              <a:extLst>
                <a:ext uri="{FF2B5EF4-FFF2-40B4-BE49-F238E27FC236}">
                  <a16:creationId xmlns:a16="http://schemas.microsoft.com/office/drawing/2014/main" id="{583567DE-76B1-4D23-B56B-93EF5C3C6623}"/>
                </a:ext>
              </a:extLst>
            </p:cNvPr>
            <p:cNvSpPr/>
            <p:nvPr/>
          </p:nvSpPr>
          <p:spPr>
            <a:xfrm>
              <a:off x="380063" y="373148"/>
              <a:ext cx="355604" cy="35557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FFFFFF"/>
            </a:solidFill>
            <a:ln w="12700" cap="flat">
              <a:noFill/>
              <a:miter lim="400000"/>
            </a:ln>
            <a:effectLst/>
          </p:spPr>
          <p:txBody>
            <a:bodyPr wrap="square" lIns="45719" tIns="45719" rIns="45719" bIns="45719" numCol="1" anchor="ctr">
              <a:noAutofit/>
            </a:bodyPr>
            <a:lstStyle/>
            <a:p>
              <a:pPr algn="ctr" defTabSz="228600">
                <a:defRPr sz="12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a:solidFill>
                  <a:schemeClr val="tx1">
                    <a:lumMod val="65000"/>
                    <a:lumOff val="35000"/>
                  </a:schemeClr>
                </a:solidFill>
                <a:latin typeface="+mn-lt"/>
              </a:endParaRPr>
            </a:p>
          </p:txBody>
        </p:sp>
      </p:grpSp>
      <p:grpSp>
        <p:nvGrpSpPr>
          <p:cNvPr id="39" name="Group 401">
            <a:extLst>
              <a:ext uri="{FF2B5EF4-FFF2-40B4-BE49-F238E27FC236}">
                <a16:creationId xmlns:a16="http://schemas.microsoft.com/office/drawing/2014/main" id="{E09502E8-8FCE-4121-AD97-7B5BF25B7A81}"/>
              </a:ext>
            </a:extLst>
          </p:cNvPr>
          <p:cNvGrpSpPr/>
          <p:nvPr/>
        </p:nvGrpSpPr>
        <p:grpSpPr>
          <a:xfrm>
            <a:off x="6781720" y="2297628"/>
            <a:ext cx="1102310" cy="1102308"/>
            <a:chOff x="0" y="0"/>
            <a:chExt cx="1102308" cy="1102306"/>
          </a:xfrm>
        </p:grpSpPr>
        <p:sp>
          <p:nvSpPr>
            <p:cNvPr id="40" name="Shape 398">
              <a:extLst>
                <a:ext uri="{FF2B5EF4-FFF2-40B4-BE49-F238E27FC236}">
                  <a16:creationId xmlns:a16="http://schemas.microsoft.com/office/drawing/2014/main" id="{CF9D2A5F-1E3F-4DCB-AF61-71C2C4F955BB}"/>
                </a:ext>
              </a:extLst>
            </p:cNvPr>
            <p:cNvSpPr/>
            <p:nvPr/>
          </p:nvSpPr>
          <p:spPr>
            <a:xfrm>
              <a:off x="129673" y="129658"/>
              <a:ext cx="844560" cy="842356"/>
            </a:xfrm>
            <a:custGeom>
              <a:avLst/>
              <a:gdLst/>
              <a:ahLst/>
              <a:cxnLst>
                <a:cxn ang="0">
                  <a:pos x="wd2" y="hd2"/>
                </a:cxn>
                <a:cxn ang="5400000">
                  <a:pos x="wd2" y="hd2"/>
                </a:cxn>
                <a:cxn ang="10800000">
                  <a:pos x="wd2" y="hd2"/>
                </a:cxn>
                <a:cxn ang="16200000">
                  <a:pos x="wd2" y="hd2"/>
                </a:cxn>
              </a:cxnLst>
              <a:rect l="0" t="0" r="r" b="b"/>
              <a:pathLst>
                <a:path w="19290" h="19299" extrusionOk="0">
                  <a:moveTo>
                    <a:pt x="3405" y="17012"/>
                  </a:moveTo>
                  <a:cubicBezTo>
                    <a:pt x="-675" y="13523"/>
                    <a:pt x="-1155" y="7446"/>
                    <a:pt x="2325" y="3415"/>
                  </a:cubicBezTo>
                  <a:cubicBezTo>
                    <a:pt x="5745" y="-677"/>
                    <a:pt x="11865" y="-1158"/>
                    <a:pt x="15885" y="2332"/>
                  </a:cubicBezTo>
                  <a:cubicBezTo>
                    <a:pt x="19965" y="5761"/>
                    <a:pt x="20445" y="11898"/>
                    <a:pt x="16965" y="15929"/>
                  </a:cubicBezTo>
                  <a:cubicBezTo>
                    <a:pt x="13485" y="19961"/>
                    <a:pt x="7425" y="20442"/>
                    <a:pt x="3405" y="17012"/>
                  </a:cubicBezTo>
                </a:path>
              </a:pathLst>
            </a:custGeom>
            <a:solidFill>
              <a:srgbClr val="EC7016"/>
            </a:solidFill>
            <a:ln w="12700" cap="flat">
              <a:noFill/>
              <a:miter lim="400000"/>
            </a:ln>
            <a:effectLst/>
          </p:spPr>
          <p:txBody>
            <a:bodyPr wrap="square" lIns="45719" tIns="45719" rIns="45719" bIns="45719" numCol="1" anchor="ctr">
              <a:noAutofit/>
            </a:bodyP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41" name="Shape 399">
              <a:extLst>
                <a:ext uri="{FF2B5EF4-FFF2-40B4-BE49-F238E27FC236}">
                  <a16:creationId xmlns:a16="http://schemas.microsoft.com/office/drawing/2014/main" id="{028CEF6D-39FA-45D4-89F3-6C3EA875BBB0}"/>
                </a:ext>
              </a:extLst>
            </p:cNvPr>
            <p:cNvSpPr/>
            <p:nvPr/>
          </p:nvSpPr>
          <p:spPr>
            <a:xfrm>
              <a:off x="0" y="0"/>
              <a:ext cx="1102309" cy="1102307"/>
            </a:xfrm>
            <a:custGeom>
              <a:avLst/>
              <a:gdLst/>
              <a:ahLst/>
              <a:cxnLst>
                <a:cxn ang="0">
                  <a:pos x="wd2" y="hd2"/>
                </a:cxn>
                <a:cxn ang="5400000">
                  <a:pos x="wd2" y="hd2"/>
                </a:cxn>
                <a:cxn ang="10800000">
                  <a:pos x="wd2" y="hd2"/>
                </a:cxn>
                <a:cxn ang="16200000">
                  <a:pos x="wd2" y="hd2"/>
                </a:cxn>
              </a:cxnLst>
              <a:rect l="0" t="0" r="r" b="b"/>
              <a:pathLst>
                <a:path w="19299" h="19299" extrusionOk="0">
                  <a:moveTo>
                    <a:pt x="15898" y="2323"/>
                  </a:moveTo>
                  <a:cubicBezTo>
                    <a:pt x="11862" y="-1162"/>
                    <a:pt x="5763" y="-658"/>
                    <a:pt x="2323" y="3378"/>
                  </a:cubicBezTo>
                  <a:cubicBezTo>
                    <a:pt x="-1162" y="7460"/>
                    <a:pt x="-658" y="13513"/>
                    <a:pt x="3378" y="16999"/>
                  </a:cubicBezTo>
                  <a:cubicBezTo>
                    <a:pt x="7460" y="20438"/>
                    <a:pt x="13513" y="19979"/>
                    <a:pt x="16999" y="15898"/>
                  </a:cubicBezTo>
                  <a:cubicBezTo>
                    <a:pt x="20438" y="11862"/>
                    <a:pt x="19979" y="5763"/>
                    <a:pt x="15898" y="2323"/>
                  </a:cubicBezTo>
                  <a:moveTo>
                    <a:pt x="15256" y="14430"/>
                  </a:moveTo>
                  <a:cubicBezTo>
                    <a:pt x="12596" y="17503"/>
                    <a:pt x="7964" y="17870"/>
                    <a:pt x="4892" y="15256"/>
                  </a:cubicBezTo>
                  <a:cubicBezTo>
                    <a:pt x="1773" y="12596"/>
                    <a:pt x="1406" y="7964"/>
                    <a:pt x="4066" y="4892"/>
                  </a:cubicBezTo>
                  <a:cubicBezTo>
                    <a:pt x="6680" y="1773"/>
                    <a:pt x="11358" y="1406"/>
                    <a:pt x="14430" y="4066"/>
                  </a:cubicBezTo>
                  <a:cubicBezTo>
                    <a:pt x="17549" y="6680"/>
                    <a:pt x="17916" y="11358"/>
                    <a:pt x="15256" y="14430"/>
                  </a:cubicBezTo>
                </a:path>
              </a:pathLst>
            </a:custGeom>
            <a:solidFill>
              <a:srgbClr val="BFBFBF"/>
            </a:solidFill>
            <a:ln w="12700" cap="flat">
              <a:noFill/>
              <a:miter lim="400000"/>
            </a:ln>
            <a:effectLst/>
          </p:spPr>
          <p:txBody>
            <a:bodyPr wrap="square" lIns="45719" tIns="45719" rIns="45719" bIns="45719" numCol="1" anchor="ctr">
              <a:noAutofit/>
            </a:bodyPr>
            <a:lstStyle/>
            <a:p>
              <a:pPr>
                <a:defRPr sz="1400">
                  <a:latin typeface="Helvetica"/>
                  <a:ea typeface="Helvetica"/>
                  <a:cs typeface="Helvetica"/>
                  <a:sym typeface="Helvetica"/>
                </a:defRPr>
              </a:pPr>
              <a:endParaRPr>
                <a:solidFill>
                  <a:schemeClr val="tx1">
                    <a:lumMod val="65000"/>
                    <a:lumOff val="35000"/>
                  </a:schemeClr>
                </a:solidFill>
                <a:latin typeface="+mn-lt"/>
              </a:endParaRPr>
            </a:p>
          </p:txBody>
        </p:sp>
        <p:sp>
          <p:nvSpPr>
            <p:cNvPr id="42" name="Shape 400">
              <a:extLst>
                <a:ext uri="{FF2B5EF4-FFF2-40B4-BE49-F238E27FC236}">
                  <a16:creationId xmlns:a16="http://schemas.microsoft.com/office/drawing/2014/main" id="{8190766F-1E75-413C-A624-E19929181377}"/>
                </a:ext>
              </a:extLst>
            </p:cNvPr>
            <p:cNvSpPr/>
            <p:nvPr/>
          </p:nvSpPr>
          <p:spPr>
            <a:xfrm>
              <a:off x="377062" y="367328"/>
              <a:ext cx="355604" cy="355578"/>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rgbClr val="FFFFFF"/>
            </a:solidFill>
            <a:ln w="12700" cap="flat">
              <a:noFill/>
              <a:miter lim="400000"/>
            </a:ln>
            <a:effectLst/>
          </p:spPr>
          <p:txBody>
            <a:bodyPr wrap="square" lIns="45719" tIns="45719" rIns="45719" bIns="45719" numCol="1" anchor="ctr">
              <a:noAutofit/>
            </a:bodyPr>
            <a:lstStyle/>
            <a:p>
              <a:pPr algn="ctr" defTabSz="228600">
                <a:defRPr sz="12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a:solidFill>
                  <a:schemeClr val="tx1">
                    <a:lumMod val="65000"/>
                    <a:lumOff val="35000"/>
                  </a:schemeClr>
                </a:solidFill>
                <a:latin typeface="+mn-lt"/>
              </a:endParaRPr>
            </a:p>
          </p:txBody>
        </p:sp>
      </p:grpSp>
      <p:sp>
        <p:nvSpPr>
          <p:cNvPr id="44" name="Shape 376">
            <a:extLst>
              <a:ext uri="{FF2B5EF4-FFF2-40B4-BE49-F238E27FC236}">
                <a16:creationId xmlns:a16="http://schemas.microsoft.com/office/drawing/2014/main" id="{1ADD4DEA-2EDC-43E3-B63D-43FE403938EA}"/>
              </a:ext>
            </a:extLst>
          </p:cNvPr>
          <p:cNvSpPr txBox="1"/>
          <p:nvPr/>
        </p:nvSpPr>
        <p:spPr>
          <a:xfrm>
            <a:off x="962418" y="2552422"/>
            <a:ext cx="2468393" cy="321303"/>
          </a:xfrm>
          <a:prstGeom prst="rect">
            <a:avLst/>
          </a:prstGeom>
          <a:noFill/>
          <a:ln w="12700" cap="flat">
            <a:noFill/>
            <a:miter lim="400000"/>
          </a:ln>
          <a:effectLst/>
        </p:spPr>
        <p:txBody>
          <a:bodyPr wrap="square" lIns="45719" tIns="45719" rIns="45719" bIns="45719" numCol="1" anchor="t">
            <a:spAutoFit/>
          </a:bodyPr>
          <a:lstStyle/>
          <a:p>
            <a:pPr algn="r">
              <a:lnSpc>
                <a:spcPct val="140000"/>
              </a:lnSpc>
              <a:defRPr sz="1000">
                <a:solidFill>
                  <a:srgbClr val="848484"/>
                </a:solidFill>
                <a:latin typeface="Helvetica"/>
                <a:ea typeface="Helvetica"/>
                <a:cs typeface="Helvetica"/>
                <a:sym typeface="Helvetica"/>
              </a:defRPr>
            </a:pPr>
            <a:r>
              <a:rPr lang="en-US" sz="1200" dirty="0">
                <a:solidFill>
                  <a:schemeClr val="tx1">
                    <a:lumMod val="65000"/>
                    <a:lumOff val="35000"/>
                  </a:schemeClr>
                </a:solidFill>
                <a:latin typeface="+mn-lt"/>
                <a:cs typeface="Helvetica"/>
              </a:rPr>
              <a:t>(50793 rows × 14 columns)</a:t>
            </a:r>
            <a:r>
              <a:rPr dirty="0">
                <a:solidFill>
                  <a:schemeClr val="tx1">
                    <a:lumMod val="65000"/>
                    <a:lumOff val="35000"/>
                  </a:schemeClr>
                </a:solidFill>
                <a:latin typeface="+mn-lt"/>
              </a:rPr>
              <a:t>. </a:t>
            </a:r>
          </a:p>
        </p:txBody>
      </p:sp>
      <p:sp>
        <p:nvSpPr>
          <p:cNvPr id="46" name="Shape 365">
            <a:extLst>
              <a:ext uri="{FF2B5EF4-FFF2-40B4-BE49-F238E27FC236}">
                <a16:creationId xmlns:a16="http://schemas.microsoft.com/office/drawing/2014/main" id="{9DF1D6E2-61D5-4239-A09E-F0FBBB33BA28}"/>
              </a:ext>
            </a:extLst>
          </p:cNvPr>
          <p:cNvSpPr txBox="1"/>
          <p:nvPr/>
        </p:nvSpPr>
        <p:spPr>
          <a:xfrm>
            <a:off x="4143054" y="5004518"/>
            <a:ext cx="3837889" cy="338554"/>
          </a:xfrm>
          <a:prstGeom prst="rect">
            <a:avLst/>
          </a:prstGeom>
          <a:ln w="12700">
            <a:miter lim="400000"/>
          </a:ln>
        </p:spPr>
        <p:txBody>
          <a:bodyPr wrap="square" lIns="45719" rIns="45719">
            <a:spAutoFit/>
          </a:bodyPr>
          <a:lstStyle>
            <a:lvl1pPr algn="r">
              <a:defRPr sz="1200" spc="30">
                <a:latin typeface="Helvetica"/>
                <a:ea typeface="Helvetica"/>
                <a:cs typeface="Helvetica"/>
                <a:sym typeface="Helvetica"/>
              </a:defRPr>
            </a:lvl1pPr>
          </a:lstStyle>
          <a:p>
            <a:r>
              <a:rPr lang="en-US" sz="1600" dirty="0">
                <a:solidFill>
                  <a:schemeClr val="tx1">
                    <a:lumMod val="65000"/>
                    <a:lumOff val="35000"/>
                  </a:schemeClr>
                </a:solidFill>
                <a:latin typeface="+mn-lt"/>
              </a:rPr>
              <a:t>Drop businesses which are closed now</a:t>
            </a:r>
            <a:endParaRPr sz="1600" dirty="0">
              <a:solidFill>
                <a:schemeClr val="tx1">
                  <a:lumMod val="65000"/>
                  <a:lumOff val="35000"/>
                </a:schemeClr>
              </a:solidFill>
              <a:latin typeface="+mn-lt"/>
            </a:endParaRPr>
          </a:p>
        </p:txBody>
      </p:sp>
      <p:sp>
        <p:nvSpPr>
          <p:cNvPr id="47" name="Shape 376">
            <a:extLst>
              <a:ext uri="{FF2B5EF4-FFF2-40B4-BE49-F238E27FC236}">
                <a16:creationId xmlns:a16="http://schemas.microsoft.com/office/drawing/2014/main" id="{113C4338-151F-463E-BE44-E4E2AA9EAE89}"/>
              </a:ext>
            </a:extLst>
          </p:cNvPr>
          <p:cNvSpPr txBox="1"/>
          <p:nvPr/>
        </p:nvSpPr>
        <p:spPr>
          <a:xfrm>
            <a:off x="4690390" y="5291821"/>
            <a:ext cx="2468393" cy="321303"/>
          </a:xfrm>
          <a:prstGeom prst="rect">
            <a:avLst/>
          </a:prstGeom>
          <a:noFill/>
          <a:ln w="12700" cap="flat">
            <a:noFill/>
            <a:miter lim="400000"/>
          </a:ln>
          <a:effectLst/>
        </p:spPr>
        <p:txBody>
          <a:bodyPr wrap="square" lIns="45719" tIns="45719" rIns="45719" bIns="45719" numCol="1" anchor="t">
            <a:spAutoFit/>
          </a:bodyPr>
          <a:lstStyle/>
          <a:p>
            <a:pPr algn="r">
              <a:lnSpc>
                <a:spcPct val="140000"/>
              </a:lnSpc>
              <a:defRPr sz="1000">
                <a:solidFill>
                  <a:srgbClr val="848484"/>
                </a:solidFill>
                <a:latin typeface="Helvetica"/>
                <a:ea typeface="Helvetica"/>
                <a:cs typeface="Helvetica"/>
                <a:sym typeface="Helvetica"/>
              </a:defRPr>
            </a:pPr>
            <a:r>
              <a:rPr lang="en-US" sz="1200" dirty="0">
                <a:solidFill>
                  <a:schemeClr val="tx1">
                    <a:lumMod val="65000"/>
                    <a:lumOff val="35000"/>
                  </a:schemeClr>
                </a:solidFill>
                <a:latin typeface="+mn-lt"/>
              </a:rPr>
              <a:t>(</a:t>
            </a:r>
            <a:r>
              <a:rPr lang="en-US" altLang="zh-CN" sz="1200" b="0" i="0" dirty="0">
                <a:solidFill>
                  <a:schemeClr val="tx1">
                    <a:lumMod val="65000"/>
                    <a:lumOff val="35000"/>
                  </a:schemeClr>
                </a:solidFill>
                <a:effectLst/>
                <a:latin typeface="+mn-lt"/>
              </a:rPr>
              <a:t>32049 rows × 14 columns</a:t>
            </a:r>
            <a:r>
              <a:rPr lang="en-US" sz="1200" dirty="0">
                <a:solidFill>
                  <a:schemeClr val="tx1">
                    <a:lumMod val="65000"/>
                    <a:lumOff val="35000"/>
                  </a:schemeClr>
                </a:solidFill>
                <a:latin typeface="+mn-lt"/>
              </a:rPr>
              <a:t>)</a:t>
            </a:r>
            <a:r>
              <a:rPr dirty="0">
                <a:solidFill>
                  <a:schemeClr val="tx1">
                    <a:lumMod val="65000"/>
                    <a:lumOff val="35000"/>
                  </a:schemeClr>
                </a:solidFill>
                <a:latin typeface="+mn-lt"/>
              </a:rPr>
              <a:t>. </a:t>
            </a:r>
          </a:p>
        </p:txBody>
      </p:sp>
      <p:sp>
        <p:nvSpPr>
          <p:cNvPr id="48" name="Shape 365">
            <a:extLst>
              <a:ext uri="{FF2B5EF4-FFF2-40B4-BE49-F238E27FC236}">
                <a16:creationId xmlns:a16="http://schemas.microsoft.com/office/drawing/2014/main" id="{8C1C19B0-BF4B-46B0-98AC-955E0BA568D7}"/>
              </a:ext>
            </a:extLst>
          </p:cNvPr>
          <p:cNvSpPr txBox="1"/>
          <p:nvPr/>
        </p:nvSpPr>
        <p:spPr>
          <a:xfrm>
            <a:off x="7755955" y="2302733"/>
            <a:ext cx="3988369" cy="338554"/>
          </a:xfrm>
          <a:prstGeom prst="rect">
            <a:avLst/>
          </a:prstGeom>
          <a:ln w="12700">
            <a:miter lim="400000"/>
          </a:ln>
        </p:spPr>
        <p:txBody>
          <a:bodyPr wrap="square" lIns="45719" rIns="45719">
            <a:spAutoFit/>
          </a:bodyPr>
          <a:lstStyle>
            <a:lvl1pPr algn="r">
              <a:defRPr sz="1200" spc="30">
                <a:latin typeface="Helvetica"/>
                <a:ea typeface="Helvetica"/>
                <a:cs typeface="Helvetica"/>
                <a:sym typeface="Helvetica"/>
              </a:defRPr>
            </a:lvl1pPr>
          </a:lstStyle>
          <a:p>
            <a:r>
              <a:rPr lang="en-US" sz="1600" dirty="0">
                <a:solidFill>
                  <a:schemeClr val="tx1">
                    <a:lumMod val="65000"/>
                    <a:lumOff val="35000"/>
                  </a:schemeClr>
                </a:solidFill>
                <a:latin typeface="+mn-lt"/>
              </a:rPr>
              <a:t>Select businesses that are in top5 cities</a:t>
            </a:r>
            <a:endParaRPr sz="1600" dirty="0">
              <a:solidFill>
                <a:schemeClr val="tx1">
                  <a:lumMod val="65000"/>
                  <a:lumOff val="35000"/>
                </a:schemeClr>
              </a:solidFill>
              <a:latin typeface="+mn-lt"/>
            </a:endParaRPr>
          </a:p>
        </p:txBody>
      </p:sp>
      <p:sp>
        <p:nvSpPr>
          <p:cNvPr id="49" name="Shape 376">
            <a:extLst>
              <a:ext uri="{FF2B5EF4-FFF2-40B4-BE49-F238E27FC236}">
                <a16:creationId xmlns:a16="http://schemas.microsoft.com/office/drawing/2014/main" id="{03745D1C-EA19-48A7-8EDD-1B7893B34190}"/>
              </a:ext>
            </a:extLst>
          </p:cNvPr>
          <p:cNvSpPr txBox="1"/>
          <p:nvPr/>
        </p:nvSpPr>
        <p:spPr>
          <a:xfrm>
            <a:off x="8506179" y="2552423"/>
            <a:ext cx="2468393" cy="321303"/>
          </a:xfrm>
          <a:prstGeom prst="rect">
            <a:avLst/>
          </a:prstGeom>
          <a:noFill/>
          <a:ln w="12700" cap="flat">
            <a:noFill/>
            <a:miter lim="400000"/>
          </a:ln>
          <a:effectLst/>
        </p:spPr>
        <p:txBody>
          <a:bodyPr wrap="square" lIns="45719" tIns="45719" rIns="45719" bIns="45719" numCol="1" anchor="t">
            <a:spAutoFit/>
          </a:bodyPr>
          <a:lstStyle/>
          <a:p>
            <a:pPr algn="r">
              <a:lnSpc>
                <a:spcPct val="140000"/>
              </a:lnSpc>
              <a:defRPr sz="1000">
                <a:solidFill>
                  <a:srgbClr val="848484"/>
                </a:solidFill>
                <a:latin typeface="Helvetica"/>
                <a:ea typeface="Helvetica"/>
                <a:cs typeface="Helvetica"/>
                <a:sym typeface="Helvetica"/>
              </a:defRPr>
            </a:pPr>
            <a:r>
              <a:rPr lang="en-US" sz="1200" dirty="0">
                <a:solidFill>
                  <a:schemeClr val="tx1">
                    <a:lumMod val="65000"/>
                    <a:lumOff val="35000"/>
                  </a:schemeClr>
                </a:solidFill>
                <a:latin typeface="+mn-lt"/>
              </a:rPr>
              <a:t>(12658</a:t>
            </a:r>
            <a:r>
              <a:rPr lang="en-US" altLang="zh-CN" sz="1200" b="0" i="0" dirty="0">
                <a:solidFill>
                  <a:schemeClr val="tx1">
                    <a:lumMod val="65000"/>
                    <a:lumOff val="35000"/>
                  </a:schemeClr>
                </a:solidFill>
                <a:effectLst/>
                <a:latin typeface="+mn-lt"/>
              </a:rPr>
              <a:t> rows × 14 columns</a:t>
            </a:r>
            <a:r>
              <a:rPr lang="en-US" sz="1200" dirty="0">
                <a:solidFill>
                  <a:schemeClr val="tx1">
                    <a:lumMod val="65000"/>
                    <a:lumOff val="35000"/>
                  </a:schemeClr>
                </a:solidFill>
                <a:latin typeface="+mn-lt"/>
              </a:rPr>
              <a:t>)</a:t>
            </a:r>
            <a:r>
              <a:rPr dirty="0">
                <a:solidFill>
                  <a:schemeClr val="tx1">
                    <a:lumMod val="65000"/>
                    <a:lumOff val="35000"/>
                  </a:schemeClr>
                </a:solidFill>
                <a:latin typeface="+mn-lt"/>
              </a:rPr>
              <a:t>. </a:t>
            </a:r>
          </a:p>
        </p:txBody>
      </p:sp>
      <p:sp>
        <p:nvSpPr>
          <p:cNvPr id="50" name="Shape 365">
            <a:extLst>
              <a:ext uri="{FF2B5EF4-FFF2-40B4-BE49-F238E27FC236}">
                <a16:creationId xmlns:a16="http://schemas.microsoft.com/office/drawing/2014/main" id="{00033606-20B2-4A98-ADF7-1C2AC1472013}"/>
              </a:ext>
            </a:extLst>
          </p:cNvPr>
          <p:cNvSpPr txBox="1"/>
          <p:nvPr/>
        </p:nvSpPr>
        <p:spPr>
          <a:xfrm>
            <a:off x="8048947" y="5017218"/>
            <a:ext cx="3518641" cy="338554"/>
          </a:xfrm>
          <a:prstGeom prst="rect">
            <a:avLst/>
          </a:prstGeom>
          <a:ln w="12700">
            <a:miter lim="400000"/>
          </a:ln>
        </p:spPr>
        <p:txBody>
          <a:bodyPr wrap="square" lIns="45719" rIns="45719">
            <a:spAutoFit/>
          </a:bodyPr>
          <a:lstStyle>
            <a:lvl1pPr algn="r">
              <a:defRPr sz="1200" spc="30">
                <a:latin typeface="Helvetica"/>
                <a:ea typeface="Helvetica"/>
                <a:cs typeface="Helvetica"/>
                <a:sym typeface="Helvetica"/>
              </a:defRPr>
            </a:lvl1pPr>
          </a:lstStyle>
          <a:p>
            <a:r>
              <a:rPr lang="en-US" sz="1600" dirty="0">
                <a:solidFill>
                  <a:schemeClr val="tx1">
                    <a:lumMod val="65000"/>
                    <a:lumOff val="35000"/>
                  </a:schemeClr>
                </a:solidFill>
                <a:latin typeface="+mn-lt"/>
              </a:rPr>
              <a:t>Encode &amp; create new features</a:t>
            </a:r>
            <a:endParaRPr sz="1600" dirty="0">
              <a:solidFill>
                <a:schemeClr val="tx1">
                  <a:lumMod val="65000"/>
                  <a:lumOff val="35000"/>
                </a:schemeClr>
              </a:solidFill>
              <a:latin typeface="+mn-lt"/>
            </a:endParaRPr>
          </a:p>
        </p:txBody>
      </p:sp>
      <p:sp>
        <p:nvSpPr>
          <p:cNvPr id="51" name="Shape 376">
            <a:extLst>
              <a:ext uri="{FF2B5EF4-FFF2-40B4-BE49-F238E27FC236}">
                <a16:creationId xmlns:a16="http://schemas.microsoft.com/office/drawing/2014/main" id="{DA23F1F6-E9EF-4CCD-A6AC-CEDF92490213}"/>
              </a:ext>
            </a:extLst>
          </p:cNvPr>
          <p:cNvSpPr txBox="1"/>
          <p:nvPr/>
        </p:nvSpPr>
        <p:spPr>
          <a:xfrm>
            <a:off x="9099195" y="5387295"/>
            <a:ext cx="2468393" cy="321303"/>
          </a:xfrm>
          <a:prstGeom prst="rect">
            <a:avLst/>
          </a:prstGeom>
          <a:noFill/>
          <a:ln w="12700" cap="flat">
            <a:noFill/>
            <a:miter lim="400000"/>
          </a:ln>
          <a:effectLst/>
        </p:spPr>
        <p:txBody>
          <a:bodyPr wrap="square" lIns="45719" tIns="45719" rIns="45719" bIns="45719" numCol="1" anchor="t">
            <a:spAutoFit/>
          </a:bodyPr>
          <a:lstStyle/>
          <a:p>
            <a:pPr algn="r">
              <a:lnSpc>
                <a:spcPct val="140000"/>
              </a:lnSpc>
              <a:defRPr sz="1000">
                <a:solidFill>
                  <a:srgbClr val="848484"/>
                </a:solidFill>
                <a:latin typeface="Helvetica"/>
                <a:ea typeface="Helvetica"/>
                <a:cs typeface="Helvetica"/>
                <a:sym typeface="Helvetica"/>
              </a:defRPr>
            </a:pPr>
            <a:r>
              <a:rPr lang="en-US" sz="1200" dirty="0">
                <a:solidFill>
                  <a:schemeClr val="tx1">
                    <a:lumMod val="65000"/>
                    <a:lumOff val="35000"/>
                  </a:schemeClr>
                </a:solidFill>
                <a:latin typeface="+mn-lt"/>
              </a:rPr>
              <a:t>(</a:t>
            </a:r>
            <a:r>
              <a:rPr lang="en-US" altLang="zh-CN" sz="1200" b="0" i="0" dirty="0">
                <a:solidFill>
                  <a:schemeClr val="tx1">
                    <a:lumMod val="65000"/>
                    <a:lumOff val="35000"/>
                  </a:schemeClr>
                </a:solidFill>
                <a:effectLst/>
                <a:latin typeface="+mn-lt"/>
              </a:rPr>
              <a:t>12658 rows × 73 columns</a:t>
            </a:r>
            <a:r>
              <a:rPr lang="en-US" sz="1200" dirty="0">
                <a:solidFill>
                  <a:schemeClr val="tx1">
                    <a:lumMod val="65000"/>
                    <a:lumOff val="35000"/>
                  </a:schemeClr>
                </a:solidFill>
                <a:latin typeface="+mn-lt"/>
              </a:rPr>
              <a:t>)</a:t>
            </a:r>
            <a:r>
              <a:rPr dirty="0">
                <a:solidFill>
                  <a:schemeClr val="tx1">
                    <a:lumMod val="65000"/>
                    <a:lumOff val="35000"/>
                  </a:schemeClr>
                </a:solidFill>
                <a:latin typeface="+mn-lt"/>
              </a:rPr>
              <a:t>. </a:t>
            </a:r>
          </a:p>
        </p:txBody>
      </p:sp>
      <p:sp>
        <p:nvSpPr>
          <p:cNvPr id="43" name="Google Shape;215;p5">
            <a:extLst>
              <a:ext uri="{FF2B5EF4-FFF2-40B4-BE49-F238E27FC236}">
                <a16:creationId xmlns:a16="http://schemas.microsoft.com/office/drawing/2014/main" id="{6A6955FF-AF25-4870-999C-E3AAE9B90280}"/>
              </a:ext>
            </a:extLst>
          </p:cNvPr>
          <p:cNvSpPr txBox="1"/>
          <p:nvPr/>
        </p:nvSpPr>
        <p:spPr>
          <a:xfrm>
            <a:off x="1651052" y="580302"/>
            <a:ext cx="8889897" cy="120028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sz="3600" b="1" dirty="0">
                <a:solidFill>
                  <a:schemeClr val="tx1">
                    <a:lumMod val="65000"/>
                    <a:lumOff val="35000"/>
                  </a:schemeClr>
                </a:solidFill>
                <a:latin typeface="+mn-lt"/>
              </a:rPr>
              <a:t>EDA – Data Cleaning and Feature Transformation</a:t>
            </a:r>
            <a:endParaRPr sz="1800" dirty="0">
              <a:solidFill>
                <a:schemeClr val="tx1">
                  <a:lumMod val="65000"/>
                  <a:lumOff val="35000"/>
                </a:schemeClr>
              </a:solidFill>
              <a:latin typeface="+mn-lt"/>
            </a:endParaRPr>
          </a:p>
        </p:txBody>
      </p:sp>
    </p:spTree>
    <p:extLst>
      <p:ext uri="{BB962C8B-B14F-4D97-AF65-F5344CB8AC3E}">
        <p14:creationId xmlns:p14="http://schemas.microsoft.com/office/powerpoint/2010/main" val="43854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82BF540-B1CD-4303-A81E-CBF8C2FE281F}"/>
              </a:ext>
            </a:extLst>
          </p:cNvPr>
          <p:cNvSpPr/>
          <p:nvPr/>
        </p:nvSpPr>
        <p:spPr>
          <a:xfrm>
            <a:off x="576072" y="1800781"/>
            <a:ext cx="4112431" cy="3598244"/>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g119c4b7377f_0_17"/>
          <p:cNvSpPr txBox="1">
            <a:spLocks noGrp="1"/>
          </p:cNvSpPr>
          <p:nvPr>
            <p:ph type="body" idx="1"/>
          </p:nvPr>
        </p:nvSpPr>
        <p:spPr>
          <a:xfrm>
            <a:off x="641585" y="1973861"/>
            <a:ext cx="3954900" cy="3226790"/>
          </a:xfrm>
          <a:prstGeom prst="rect">
            <a:avLst/>
          </a:prstGeom>
        </p:spPr>
        <p:txBody>
          <a:bodyPr spcFirstLastPara="1" wrap="square" lIns="91425" tIns="45700" rIns="91425" bIns="45700" anchor="t" anchorCtr="0">
            <a:normAutofit/>
          </a:bodyPr>
          <a:lstStyle/>
          <a:p>
            <a:pPr marL="285750" indent="-285750">
              <a:buSzPts val="1100"/>
            </a:pPr>
            <a:r>
              <a:rPr lang="en-US" sz="1600" dirty="0">
                <a:solidFill>
                  <a:schemeClr val="tx1">
                    <a:lumMod val="65000"/>
                    <a:lumOff val="35000"/>
                  </a:schemeClr>
                </a:solidFill>
                <a:latin typeface="Arial"/>
                <a:ea typeface="Arial"/>
                <a:cs typeface="Arial"/>
                <a:sym typeface="Arial"/>
              </a:rPr>
              <a:t>Delete highly correlated features: mainly between “state” and “city”</a:t>
            </a:r>
            <a:endParaRPr sz="1600" dirty="0">
              <a:solidFill>
                <a:schemeClr val="tx1">
                  <a:lumMod val="65000"/>
                  <a:lumOff val="35000"/>
                </a:schemeClr>
              </a:solidFill>
              <a:latin typeface="Arial"/>
              <a:ea typeface="Arial"/>
              <a:cs typeface="Arial"/>
              <a:sym typeface="Arial"/>
            </a:endParaRPr>
          </a:p>
          <a:p>
            <a:pPr marL="285750" indent="-285750">
              <a:buSzPts val="1100"/>
            </a:pPr>
            <a:endParaRPr sz="1600" dirty="0">
              <a:solidFill>
                <a:schemeClr val="tx1">
                  <a:lumMod val="65000"/>
                  <a:lumOff val="35000"/>
                </a:schemeClr>
              </a:solidFill>
              <a:latin typeface="Arial"/>
              <a:ea typeface="Arial"/>
              <a:cs typeface="Arial"/>
              <a:sym typeface="Arial"/>
            </a:endParaRPr>
          </a:p>
          <a:p>
            <a:pPr marL="285750" indent="-285750">
              <a:buSzPts val="1100"/>
            </a:pPr>
            <a:r>
              <a:rPr lang="en-US" sz="1600" dirty="0">
                <a:solidFill>
                  <a:schemeClr val="tx1">
                    <a:lumMod val="65000"/>
                    <a:lumOff val="35000"/>
                  </a:schemeClr>
                </a:solidFill>
                <a:latin typeface="Arial"/>
                <a:ea typeface="Arial"/>
                <a:cs typeface="Arial"/>
                <a:sym typeface="Arial"/>
              </a:rPr>
              <a:t>Try various dimension reduction techniques. Evaluate using results from subsequent supervised model.</a:t>
            </a:r>
            <a:endParaRPr sz="1600" dirty="0">
              <a:solidFill>
                <a:schemeClr val="tx1">
                  <a:lumMod val="65000"/>
                  <a:lumOff val="35000"/>
                </a:schemeClr>
              </a:solidFill>
              <a:latin typeface="Arial"/>
              <a:ea typeface="Arial"/>
              <a:cs typeface="Arial"/>
              <a:sym typeface="Arial"/>
            </a:endParaRPr>
          </a:p>
          <a:p>
            <a:pPr marL="285750" indent="-285750">
              <a:buSzPts val="1100"/>
            </a:pPr>
            <a:endParaRPr sz="1600" dirty="0">
              <a:solidFill>
                <a:schemeClr val="tx1">
                  <a:lumMod val="65000"/>
                  <a:lumOff val="35000"/>
                </a:schemeClr>
              </a:solidFill>
              <a:latin typeface="Arial"/>
              <a:ea typeface="Arial"/>
              <a:cs typeface="Arial"/>
              <a:sym typeface="Arial"/>
            </a:endParaRPr>
          </a:p>
          <a:p>
            <a:pPr marL="285750" indent="-285750">
              <a:buSzPts val="1100"/>
            </a:pPr>
            <a:r>
              <a:rPr lang="en-US" sz="1600" dirty="0">
                <a:solidFill>
                  <a:schemeClr val="tx1">
                    <a:lumMod val="65000"/>
                    <a:lumOff val="35000"/>
                  </a:schemeClr>
                </a:solidFill>
                <a:latin typeface="Arial"/>
                <a:ea typeface="Arial"/>
                <a:cs typeface="Arial"/>
                <a:sym typeface="Arial"/>
              </a:rPr>
              <a:t>Since our dataset is very sparse, </a:t>
            </a:r>
            <a:r>
              <a:rPr lang="en-US" sz="1600" b="1" dirty="0">
                <a:solidFill>
                  <a:srgbClr val="F43535"/>
                </a:solidFill>
                <a:latin typeface="Arial"/>
                <a:ea typeface="Arial"/>
                <a:cs typeface="Arial"/>
                <a:sym typeface="Arial"/>
              </a:rPr>
              <a:t>truncatedSVD</a:t>
            </a:r>
            <a:r>
              <a:rPr lang="en-US" sz="1600" b="1" dirty="0">
                <a:solidFill>
                  <a:schemeClr val="tx1">
                    <a:lumMod val="65000"/>
                    <a:lumOff val="35000"/>
                  </a:schemeClr>
                </a:solidFill>
                <a:latin typeface="Arial"/>
                <a:ea typeface="Arial"/>
                <a:cs typeface="Arial"/>
                <a:sym typeface="Arial"/>
              </a:rPr>
              <a:t> </a:t>
            </a:r>
            <a:r>
              <a:rPr lang="en-US" sz="1600" dirty="0">
                <a:solidFill>
                  <a:schemeClr val="tx1">
                    <a:lumMod val="65000"/>
                    <a:lumOff val="35000"/>
                  </a:schemeClr>
                </a:solidFill>
                <a:latin typeface="Arial"/>
                <a:ea typeface="Arial"/>
                <a:cs typeface="Arial"/>
                <a:sym typeface="Arial"/>
              </a:rPr>
              <a:t>gives best result. Need to keep 48 principal components to maintain 90% variance</a:t>
            </a:r>
            <a:endParaRPr sz="1600" dirty="0">
              <a:solidFill>
                <a:schemeClr val="tx1">
                  <a:lumMod val="65000"/>
                  <a:lumOff val="35000"/>
                </a:schemeClr>
              </a:solidFill>
              <a:latin typeface="Arial"/>
              <a:ea typeface="Arial"/>
              <a:cs typeface="Arial"/>
              <a:sym typeface="Arial"/>
            </a:endParaRPr>
          </a:p>
        </p:txBody>
      </p:sp>
      <p:pic>
        <p:nvPicPr>
          <p:cNvPr id="300" name="Google Shape;300;g119c4b7377f_0_17"/>
          <p:cNvPicPr preferRelativeResize="0"/>
          <p:nvPr/>
        </p:nvPicPr>
        <p:blipFill>
          <a:blip r:embed="rId3">
            <a:alphaModFix/>
          </a:blip>
          <a:stretch>
            <a:fillRect/>
          </a:stretch>
        </p:blipFill>
        <p:spPr>
          <a:xfrm>
            <a:off x="4902828" y="136122"/>
            <a:ext cx="8234173" cy="6585755"/>
          </a:xfrm>
          <a:prstGeom prst="rect">
            <a:avLst/>
          </a:prstGeom>
          <a:noFill/>
          <a:ln>
            <a:noFill/>
          </a:ln>
        </p:spPr>
      </p:pic>
      <p:sp>
        <p:nvSpPr>
          <p:cNvPr id="301" name="Google Shape;301;g119c4b7377f_0_17"/>
          <p:cNvSpPr/>
          <p:nvPr/>
        </p:nvSpPr>
        <p:spPr>
          <a:xfrm>
            <a:off x="5331478" y="4714949"/>
            <a:ext cx="876600" cy="896100"/>
          </a:xfrm>
          <a:prstGeom prst="roundRect">
            <a:avLst>
              <a:gd name="adj" fmla="val 16667"/>
            </a:avLst>
          </a:prstGeom>
          <a:noFill/>
          <a:ln w="19050" cap="flat" cmpd="sng">
            <a:solidFill>
              <a:srgbClr val="F439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g119c4b7377f_0_17"/>
          <p:cNvSpPr/>
          <p:nvPr/>
        </p:nvSpPr>
        <p:spPr>
          <a:xfrm>
            <a:off x="9734628" y="5065649"/>
            <a:ext cx="467400" cy="1402800"/>
          </a:xfrm>
          <a:prstGeom prst="roundRect">
            <a:avLst>
              <a:gd name="adj" fmla="val 16667"/>
            </a:avLst>
          </a:prstGeom>
          <a:noFill/>
          <a:ln w="19050" cap="flat" cmpd="sng">
            <a:solidFill>
              <a:srgbClr val="F439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5;p5">
            <a:extLst>
              <a:ext uri="{FF2B5EF4-FFF2-40B4-BE49-F238E27FC236}">
                <a16:creationId xmlns:a16="http://schemas.microsoft.com/office/drawing/2014/main" id="{F0F5E2DE-B162-4405-B7DD-F955D4BC08D1}"/>
              </a:ext>
            </a:extLst>
          </p:cNvPr>
          <p:cNvSpPr txBox="1"/>
          <p:nvPr/>
        </p:nvSpPr>
        <p:spPr>
          <a:xfrm>
            <a:off x="335241" y="411431"/>
            <a:ext cx="4996237"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43939"/>
              </a:buClr>
              <a:buSzPts val="2800"/>
              <a:buFont typeface="Arial"/>
              <a:buNone/>
            </a:pPr>
            <a:r>
              <a:rPr lang="en-US" altLang="zh-CN" sz="3600" b="1" dirty="0">
                <a:solidFill>
                  <a:schemeClr val="tx1">
                    <a:lumMod val="65000"/>
                    <a:lumOff val="35000"/>
                  </a:schemeClr>
                </a:solidFill>
              </a:rPr>
              <a:t>Dimension Reduction</a:t>
            </a:r>
            <a:endParaRPr sz="1800" dirty="0">
              <a:solidFill>
                <a:schemeClr val="tx1">
                  <a:lumMod val="65000"/>
                  <a:lumOff val="35000"/>
                </a:schemeClr>
              </a:solidFill>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2671</Words>
  <Application>Microsoft Office PowerPoint</Application>
  <PresentationFormat>Widescreen</PresentationFormat>
  <Paragraphs>273</Paragraphs>
  <Slides>32</Slides>
  <Notes>30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Helvetica Neue</vt:lpstr>
      <vt:lpstr>Trebuchet MS</vt:lpstr>
      <vt:lpstr>Arial</vt:lpstr>
      <vt:lpstr>Calibri</vt:lpstr>
      <vt:lpstr>Helvetica Neue Light</vt:lpstr>
      <vt:lpstr>Bad Script</vt:lpstr>
      <vt:lpstr>Merriweather Sans</vt:lpstr>
      <vt:lpstr>White</vt:lpstr>
      <vt:lpstr>White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Dingying Zhang</dc:creator>
  <cp:lastModifiedBy>Dingying Zhang</cp:lastModifiedBy>
  <cp:revision>5</cp:revision>
  <dcterms:created xsi:type="dcterms:W3CDTF">2019-11-24T03:00:55Z</dcterms:created>
  <dcterms:modified xsi:type="dcterms:W3CDTF">2022-07-10T18:10:54Z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